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Sigmar One"/>
      <p:regular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22" roundtripDataSignature="AMtx7mjrLSlz+7bqf9fbOUZON09rTZyH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SigmarOne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Good After noon!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Five years ago, Afroz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  <a:endParaRPr/>
          </a:p>
        </p:txBody>
      </p:sp>
      <p:sp>
        <p:nvSpPr>
          <p:cNvPr id="168" name="Google Shape;16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69" name="Google Shape;269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3" name="Google Shape;2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84" name="Google Shape;284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9" name="Google Shape;2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Good After noon!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Five years ago, Afroz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  <a:endParaRPr/>
          </a:p>
        </p:txBody>
      </p:sp>
      <p:sp>
        <p:nvSpPr>
          <p:cNvPr id="175" name="Google Shape;175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Our solution is </a:t>
            </a:r>
            <a:endParaRPr/>
          </a:p>
        </p:txBody>
      </p:sp>
      <p:sp>
        <p:nvSpPr>
          <p:cNvPr id="183" name="Google Shape;183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26" name="Google Shape;226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39" name="Google Shape;239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50" name="Google Shape;250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7" name="Google Shape;25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Purpose: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Introduction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Connections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US"/>
              <a:t>Benefits of the process</a:t>
            </a:r>
            <a:endParaRPr/>
          </a:p>
        </p:txBody>
      </p:sp>
      <p:sp>
        <p:nvSpPr>
          <p:cNvPr id="258" name="Google Shape;258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subTitle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3" name="Google Shape;23;p16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7"/>
          <p:cNvSpPr txBox="1"/>
          <p:nvPr>
            <p:ph idx="1" type="body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/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" type="body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8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ctrTitle"/>
          </p:nvPr>
        </p:nvSpPr>
        <p:spPr>
          <a:xfrm>
            <a:off x="685800" y="1597824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lvl="0" algn="ctr">
              <a:spcBef>
                <a:spcPts val="68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18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8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9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29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9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0"/>
          <p:cNvSpPr txBox="1"/>
          <p:nvPr>
            <p:ph type="title"/>
          </p:nvPr>
        </p:nvSpPr>
        <p:spPr>
          <a:xfrm>
            <a:off x="722313" y="3305180"/>
            <a:ext cx="7772400" cy="1021557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b="1" sz="4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0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7525" lIns="95075" spcFirstLastPara="1" rIns="95075" wrap="square" tIns="47525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sz="17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1" name="Google Shape;111;p30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30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0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1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412750" lvl="0" marL="457200" algn="l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Char char="•"/>
              <a:defRPr sz="2900"/>
            </a:lvl1pPr>
            <a:lvl2pPr indent="-387350" lvl="1" marL="9144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9250" lvl="3" marL="18288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–"/>
              <a:defRPr sz="1900"/>
            </a:lvl4pPr>
            <a:lvl5pPr indent="-349250" lvl="4" marL="22860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»"/>
              <a:defRPr sz="1900"/>
            </a:lvl5pPr>
            <a:lvl6pPr indent="-349250" lvl="5" marL="27432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6pPr>
            <a:lvl7pPr indent="-349250" lvl="6" marL="32004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7pPr>
            <a:lvl8pPr indent="-349250" lvl="7" marL="3657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8pPr>
            <a:lvl9pPr indent="-349250" lvl="8" marL="41148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9pPr>
          </a:lstStyle>
          <a:p/>
        </p:txBody>
      </p:sp>
      <p:sp>
        <p:nvSpPr>
          <p:cNvPr id="117" name="Google Shape;117;p31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412750" lvl="0" marL="457200" algn="l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Char char="•"/>
              <a:defRPr sz="2900"/>
            </a:lvl1pPr>
            <a:lvl2pPr indent="-387350" lvl="1" marL="9144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9250" lvl="3" marL="18288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–"/>
              <a:defRPr sz="1900"/>
            </a:lvl4pPr>
            <a:lvl5pPr indent="-349250" lvl="4" marL="22860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»"/>
              <a:defRPr sz="1900"/>
            </a:lvl5pPr>
            <a:lvl6pPr indent="-349250" lvl="5" marL="27432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6pPr>
            <a:lvl7pPr indent="-349250" lvl="6" marL="32004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7pPr>
            <a:lvl8pPr indent="-349250" lvl="7" marL="3657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8pPr>
            <a:lvl9pPr indent="-349250" lvl="8" marL="41148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9pPr>
          </a:lstStyle>
          <a:p/>
        </p:txBody>
      </p:sp>
      <p:sp>
        <p:nvSpPr>
          <p:cNvPr id="118" name="Google Shape;118;p31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31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1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2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7525" lIns="95075" spcFirstLastPara="1" rIns="95075" wrap="square" tIns="47525">
            <a:normAutofit/>
          </a:bodyPr>
          <a:lstStyle>
            <a:lvl1pPr indent="-228600" lvl="0" marL="4572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b="1" sz="25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b="1" sz="1900"/>
            </a:lvl3pPr>
            <a:lvl4pPr indent="-228600" lvl="3" marL="1828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5pPr>
            <a:lvl6pPr indent="-228600" lvl="5" marL="27432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6pPr>
            <a:lvl7pPr indent="-228600" lvl="6" marL="32004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7pPr>
            <a:lvl8pPr indent="-228600" lvl="7" marL="36576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8pPr>
            <a:lvl9pPr indent="-228600" lvl="8" marL="4114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9pPr>
          </a:lstStyle>
          <a:p/>
        </p:txBody>
      </p:sp>
      <p:sp>
        <p:nvSpPr>
          <p:cNvPr id="124" name="Google Shape;124;p32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387350" lvl="0" marL="4572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9250" lvl="2" marL="1371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3pPr>
            <a:lvl4pPr indent="-336550" lvl="3" marL="1828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–"/>
              <a:defRPr sz="1700"/>
            </a:lvl4pPr>
            <a:lvl5pPr indent="-336550" lvl="4" marL="22860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»"/>
              <a:defRPr sz="1700"/>
            </a:lvl5pPr>
            <a:lvl6pPr indent="-336550" lvl="5" marL="27432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6pPr>
            <a:lvl7pPr indent="-336550" lvl="6" marL="32004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7pPr>
            <a:lvl8pPr indent="-336550" lvl="7" marL="36576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8pPr>
            <a:lvl9pPr indent="-336550" lvl="8" marL="4114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125" name="Google Shape;125;p32"/>
          <p:cNvSpPr txBox="1"/>
          <p:nvPr>
            <p:ph idx="3" type="body"/>
          </p:nvPr>
        </p:nvSpPr>
        <p:spPr>
          <a:xfrm>
            <a:off x="4645033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7525" lIns="95075" spcFirstLastPara="1" rIns="95075" wrap="square" tIns="47525">
            <a:normAutofit/>
          </a:bodyPr>
          <a:lstStyle>
            <a:lvl1pPr indent="-228600" lvl="0" marL="4572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b="1" sz="25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b="1" sz="1900"/>
            </a:lvl3pPr>
            <a:lvl4pPr indent="-228600" lvl="3" marL="1828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5pPr>
            <a:lvl6pPr indent="-228600" lvl="5" marL="27432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6pPr>
            <a:lvl7pPr indent="-228600" lvl="6" marL="32004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7pPr>
            <a:lvl8pPr indent="-228600" lvl="7" marL="36576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8pPr>
            <a:lvl9pPr indent="-228600" lvl="8" marL="4114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/>
            </a:lvl9pPr>
          </a:lstStyle>
          <a:p/>
        </p:txBody>
      </p:sp>
      <p:sp>
        <p:nvSpPr>
          <p:cNvPr id="126" name="Google Shape;126;p32"/>
          <p:cNvSpPr txBox="1"/>
          <p:nvPr>
            <p:ph idx="4" type="body"/>
          </p:nvPr>
        </p:nvSpPr>
        <p:spPr>
          <a:xfrm>
            <a:off x="4645033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387350" lvl="0" marL="4572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9250" lvl="2" marL="1371600" algn="l"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900"/>
              <a:buChar char="•"/>
              <a:defRPr sz="1900"/>
            </a:lvl3pPr>
            <a:lvl4pPr indent="-336550" lvl="3" marL="1828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–"/>
              <a:defRPr sz="1700"/>
            </a:lvl4pPr>
            <a:lvl5pPr indent="-336550" lvl="4" marL="22860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»"/>
              <a:defRPr sz="1700"/>
            </a:lvl5pPr>
            <a:lvl6pPr indent="-336550" lvl="5" marL="27432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6pPr>
            <a:lvl7pPr indent="-336550" lvl="6" marL="32004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7pPr>
            <a:lvl8pPr indent="-336550" lvl="7" marL="36576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8pPr>
            <a:lvl9pPr indent="-336550" lvl="8" marL="4114800" algn="l"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127" name="Google Shape;127;p32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2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2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3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3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4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4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4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5"/>
          <p:cNvSpPr txBox="1"/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7525" lIns="95075" spcFirstLastPara="1" rIns="95075" wrap="square" tIns="47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5"/>
          <p:cNvSpPr txBox="1"/>
          <p:nvPr>
            <p:ph idx="1" type="body"/>
          </p:nvPr>
        </p:nvSpPr>
        <p:spPr>
          <a:xfrm>
            <a:off x="3575051" y="204792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444500" lvl="0" marL="457200" algn="l">
              <a:spcBef>
                <a:spcPts val="680"/>
              </a:spcBef>
              <a:spcAft>
                <a:spcPts val="0"/>
              </a:spcAft>
              <a:buClr>
                <a:schemeClr val="lt1"/>
              </a:buClr>
              <a:buSzPts val="3400"/>
              <a:buChar char="•"/>
              <a:defRPr sz="3400"/>
            </a:lvl1pPr>
            <a:lvl2pPr indent="-412750" lvl="1" marL="914400" algn="l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Char char="–"/>
              <a:defRPr sz="2900"/>
            </a:lvl2pPr>
            <a:lvl3pPr indent="-387350" lvl="2" marL="137160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2" name="Google Shape;142;p35"/>
          <p:cNvSpPr txBox="1"/>
          <p:nvPr>
            <p:ph idx="2" type="body"/>
          </p:nvPr>
        </p:nvSpPr>
        <p:spPr>
          <a:xfrm>
            <a:off x="457202" y="1076328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3" name="Google Shape;143;p35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5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5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6"/>
          <p:cNvSpPr txBox="1"/>
          <p:nvPr>
            <p:ph type="title"/>
          </p:nvPr>
        </p:nvSpPr>
        <p:spPr>
          <a:xfrm>
            <a:off x="1792288" y="3600452"/>
            <a:ext cx="5486400" cy="425055"/>
          </a:xfrm>
          <a:prstGeom prst="rect">
            <a:avLst/>
          </a:prstGeom>
          <a:noFill/>
          <a:ln>
            <a:noFill/>
          </a:ln>
        </p:spPr>
        <p:txBody>
          <a:bodyPr anchorCtr="0" anchor="b" bIns="47525" lIns="95075" spcFirstLastPara="1" rIns="95075" wrap="square" tIns="475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6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lvl="0" marR="0" rtl="0" algn="l">
              <a:spcBef>
                <a:spcPts val="68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b="0" i="0" sz="2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Google Shape;149;p36"/>
          <p:cNvSpPr txBox="1"/>
          <p:nvPr>
            <p:ph idx="1" type="body"/>
          </p:nvPr>
        </p:nvSpPr>
        <p:spPr>
          <a:xfrm>
            <a:off x="1792288" y="4025508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0" name="Google Shape;150;p36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6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6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7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37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7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7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8"/>
          <p:cNvSpPr txBox="1"/>
          <p:nvPr>
            <p:ph type="title"/>
          </p:nvPr>
        </p:nvSpPr>
        <p:spPr>
          <a:xfrm rot="5400000">
            <a:off x="5463778" y="1371604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8"/>
          <p:cNvSpPr txBox="1"/>
          <p:nvPr>
            <p:ph idx="1" type="body"/>
          </p:nvPr>
        </p:nvSpPr>
        <p:spPr>
          <a:xfrm rot="5400000">
            <a:off x="1272778" y="-609596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38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8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8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b="0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040"/>
              <a:buNone/>
              <a:defRPr sz="24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B8B8D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>
                <a:solidFill>
                  <a:srgbClr val="8B8B8D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B8B8D"/>
                </a:solidFill>
              </a:defRPr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0" name="Google Shape;40;p21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" type="body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22"/>
          <p:cNvSpPr txBox="1"/>
          <p:nvPr>
            <p:ph idx="2" type="body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22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idx="1" type="body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3"/>
          <p:cNvSpPr txBox="1"/>
          <p:nvPr>
            <p:ph idx="2" type="body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23"/>
          <p:cNvSpPr txBox="1"/>
          <p:nvPr>
            <p:ph idx="3" type="body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3"/>
          <p:cNvSpPr txBox="1"/>
          <p:nvPr>
            <p:ph idx="4" type="body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4" name="Google Shape;54;p23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3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7" name="Google Shape;57;p23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 txBox="1"/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5"/>
          <p:cNvSpPr txBox="1"/>
          <p:nvPr>
            <p:ph idx="1" type="body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spcBef>
                <a:spcPts val="640"/>
              </a:spcBef>
              <a:spcAft>
                <a:spcPts val="0"/>
              </a:spcAft>
              <a:buSzPts val="2720"/>
              <a:buChar char="•"/>
              <a:defRPr sz="3200"/>
            </a:lvl1pPr>
            <a:lvl2pPr indent="-379730" lvl="1" marL="9144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2pPr>
            <a:lvl3pPr indent="-365760" lvl="2" marL="13716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25"/>
          <p:cNvSpPr txBox="1"/>
          <p:nvPr>
            <p:ph idx="2" type="body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25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5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5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0" name="Google Shape;70;p25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6"/>
          <p:cNvSpPr txBox="1"/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/>
          <p:nvPr>
            <p:ph idx="2" type="pic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" dir="5400000" dist="12700">
              <a:srgbClr val="000000">
                <a:alpha val="58823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6"/>
          <p:cNvSpPr txBox="1"/>
          <p:nvPr>
            <p:ph idx="1" type="body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6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70000" ty="0" sy="7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5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5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70C0"/>
            </a:gs>
            <a:gs pos="100000">
              <a:srgbClr val="0070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Calibri"/>
              <a:buNone/>
              <a:defRPr b="0" i="0" sz="4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normAutofit/>
          </a:bodyPr>
          <a:lstStyle>
            <a:lvl1pPr indent="-444500" lvl="0" marL="457200" marR="0" rtl="0" algn="l">
              <a:spcBef>
                <a:spcPts val="68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Char char="•"/>
              <a:defRPr b="0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spcBef>
                <a:spcPts val="58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7350" lvl="2" marL="137160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7525" lIns="95075" spcFirstLastPara="1" rIns="95075" wrap="square" tIns="47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Relationship Id="rId4" Type="http://schemas.openxmlformats.org/officeDocument/2006/relationships/image" Target="../media/image24.jpg"/><Relationship Id="rId5" Type="http://schemas.openxmlformats.org/officeDocument/2006/relationships/image" Target="../media/image21.png"/><Relationship Id="rId6" Type="http://schemas.openxmlformats.org/officeDocument/2006/relationships/image" Target="../media/image25.png"/><Relationship Id="rId7" Type="http://schemas.openxmlformats.org/officeDocument/2006/relationships/image" Target="../media/image23.png"/><Relationship Id="rId8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5" Type="http://schemas.openxmlformats.org/officeDocument/2006/relationships/image" Target="../media/image13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19.jpg"/><Relationship Id="rId5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rgbClr val="0070C0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"/>
          <p:cNvSpPr/>
          <p:nvPr/>
        </p:nvSpPr>
        <p:spPr>
          <a:xfrm>
            <a:off x="1692796" y="3068603"/>
            <a:ext cx="6096000" cy="13320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64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7525" lIns="95075" spcFirstLastPara="1" rIns="95075" wrap="square" tIns="47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Welcome!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CEL Kids Hackathon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Prep Session for Scratch</a:t>
            </a:r>
            <a:endParaRPr b="1" i="0" sz="2400" u="none" cap="none" strike="noStrike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  <p:pic>
        <p:nvPicPr>
          <p:cNvPr descr="E:\Steps to code\Marketing\Clipart images\Picture1.png" id="171" name="Google Shape;17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1878" y="293496"/>
            <a:ext cx="3197837" cy="2659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"/>
          <p:cNvSpPr txBox="1"/>
          <p:nvPr/>
        </p:nvSpPr>
        <p:spPr>
          <a:xfrm>
            <a:off x="642882" y="2419350"/>
            <a:ext cx="80281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		          B)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		         D)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0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Quiz:</a:t>
            </a:r>
            <a:endParaRPr/>
          </a:p>
        </p:txBody>
      </p:sp>
      <p:pic>
        <p:nvPicPr>
          <p:cNvPr descr="Image result for Share" id="273" name="Google Shape;27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3836901"/>
            <a:ext cx="649932" cy="487449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10"/>
          <p:cNvSpPr/>
          <p:nvPr/>
        </p:nvSpPr>
        <p:spPr>
          <a:xfrm>
            <a:off x="1524001" y="769851"/>
            <a:ext cx="7412187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Talk to your partner: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stage there is a sprite to draw different shapes. You are supposed to write programs for the sprite to draw a line, a square and a rectangle. What is the most preferred event you will choose from the ones given below for the program to draw a line?</a:t>
            </a:r>
            <a:endParaRPr/>
          </a:p>
        </p:txBody>
      </p:sp>
      <p:sp>
        <p:nvSpPr>
          <p:cNvPr id="275" name="Google Shape;275;p10"/>
          <p:cNvSpPr/>
          <p:nvPr/>
        </p:nvSpPr>
        <p:spPr>
          <a:xfrm>
            <a:off x="1524000" y="3848040"/>
            <a:ext cx="36233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Let’s share the correct option.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elated image" id="276" name="Google Shape;27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2447" y="895350"/>
            <a:ext cx="753285" cy="582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08147" y="2419349"/>
            <a:ext cx="1687561" cy="63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94819" y="2434829"/>
            <a:ext cx="2189644" cy="536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94815" y="3192490"/>
            <a:ext cx="2279541" cy="48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108147" y="3192489"/>
            <a:ext cx="2030263" cy="48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"/>
          <p:cNvSpPr txBox="1"/>
          <p:nvPr/>
        </p:nvSpPr>
        <p:spPr>
          <a:xfrm>
            <a:off x="582447" y="342900"/>
            <a:ext cx="7875754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Closing: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did we do today?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one thing that you liked in the class the most?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did you learn?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 result for square objects" id="292" name="Google Shape;292;p12"/>
          <p:cNvSpPr/>
          <p:nvPr/>
        </p:nvSpPr>
        <p:spPr>
          <a:xfrm>
            <a:off x="155575" y="-108347"/>
            <a:ext cx="304800" cy="228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result for square objects" id="293" name="Google Shape;293;p12"/>
          <p:cNvSpPr/>
          <p:nvPr/>
        </p:nvSpPr>
        <p:spPr>
          <a:xfrm>
            <a:off x="307975" y="5953"/>
            <a:ext cx="304800" cy="228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2"/>
          <p:cNvSpPr txBox="1"/>
          <p:nvPr/>
        </p:nvSpPr>
        <p:spPr>
          <a:xfrm>
            <a:off x="838200" y="2283210"/>
            <a:ext cx="74676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3"/>
          <p:cNvSpPr/>
          <p:nvPr/>
        </p:nvSpPr>
        <p:spPr>
          <a:xfrm>
            <a:off x="6795094" y="76761"/>
            <a:ext cx="2272706" cy="28944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Code to Enhance Learning</a:t>
            </a:r>
            <a:endParaRPr b="1" sz="1100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  <p:sp>
        <p:nvSpPr>
          <p:cNvPr id="300" name="Google Shape;300;p13"/>
          <p:cNvSpPr txBox="1"/>
          <p:nvPr/>
        </p:nvSpPr>
        <p:spPr>
          <a:xfrm>
            <a:off x="231776" y="209550"/>
            <a:ext cx="5330824" cy="46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Timelines to Remember</a:t>
            </a:r>
            <a:endParaRPr sz="1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3"/>
          <p:cNvSpPr txBox="1"/>
          <p:nvPr/>
        </p:nvSpPr>
        <p:spPr>
          <a:xfrm>
            <a:off x="460375" y="984251"/>
            <a:ext cx="2117725" cy="765174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Virtual Support Starts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19 Dec 21</a:t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2" name="Google Shape;302;p13"/>
          <p:cNvCxnSpPr/>
          <p:nvPr/>
        </p:nvCxnSpPr>
        <p:spPr>
          <a:xfrm>
            <a:off x="222250" y="2506663"/>
            <a:ext cx="8693150" cy="0"/>
          </a:xfrm>
          <a:prstGeom prst="straightConnector1">
            <a:avLst/>
          </a:prstGeom>
          <a:noFill/>
          <a:ln cap="flat" cmpd="sng" w="76200">
            <a:solidFill>
              <a:srgbClr val="FF66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3" name="Google Shape;303;p13"/>
          <p:cNvSpPr/>
          <p:nvPr/>
        </p:nvSpPr>
        <p:spPr>
          <a:xfrm>
            <a:off x="600075" y="2376488"/>
            <a:ext cx="315913" cy="29845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3"/>
          <p:cNvSpPr/>
          <p:nvPr/>
        </p:nvSpPr>
        <p:spPr>
          <a:xfrm>
            <a:off x="1282700" y="2379663"/>
            <a:ext cx="314325" cy="300038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3"/>
          <p:cNvSpPr/>
          <p:nvPr/>
        </p:nvSpPr>
        <p:spPr>
          <a:xfrm>
            <a:off x="2354263" y="2384426"/>
            <a:ext cx="315912" cy="29845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5854700" y="2387601"/>
            <a:ext cx="314325" cy="300037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3"/>
          <p:cNvSpPr/>
          <p:nvPr/>
        </p:nvSpPr>
        <p:spPr>
          <a:xfrm>
            <a:off x="7280275" y="2379663"/>
            <a:ext cx="314325" cy="300038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3"/>
          <p:cNvSpPr txBox="1"/>
          <p:nvPr/>
        </p:nvSpPr>
        <p:spPr>
          <a:xfrm>
            <a:off x="152400" y="3529013"/>
            <a:ext cx="1216025" cy="636587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Registration Starts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23 Nov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3"/>
          <p:cNvSpPr txBox="1"/>
          <p:nvPr/>
        </p:nvSpPr>
        <p:spPr>
          <a:xfrm>
            <a:off x="1801813" y="3444875"/>
            <a:ext cx="1506537" cy="118268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Registration Ends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15 Jan 2021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3"/>
          <p:cNvSpPr txBox="1"/>
          <p:nvPr/>
        </p:nvSpPr>
        <p:spPr>
          <a:xfrm>
            <a:off x="6727825" y="3540125"/>
            <a:ext cx="1401763" cy="858838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14 March 2021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3"/>
          <p:cNvSpPr/>
          <p:nvPr/>
        </p:nvSpPr>
        <p:spPr>
          <a:xfrm>
            <a:off x="4471988" y="2393951"/>
            <a:ext cx="315912" cy="300037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3"/>
          <p:cNvSpPr txBox="1"/>
          <p:nvPr/>
        </p:nvSpPr>
        <p:spPr>
          <a:xfrm>
            <a:off x="4800600" y="965201"/>
            <a:ext cx="2397125" cy="665162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Submission of deliverables by 6:00 pm 7 Feb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3"/>
          <p:cNvSpPr txBox="1"/>
          <p:nvPr/>
        </p:nvSpPr>
        <p:spPr>
          <a:xfrm>
            <a:off x="3584575" y="3282950"/>
            <a:ext cx="2130425" cy="1128713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Hackathon Week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Starts 1 Feb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Participants receive problem statement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4" name="Google Shape;314;p13"/>
          <p:cNvCxnSpPr/>
          <p:nvPr/>
        </p:nvCxnSpPr>
        <p:spPr>
          <a:xfrm rot="10800000">
            <a:off x="1422400" y="1762443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5" name="Google Shape;315;p13"/>
          <p:cNvSpPr/>
          <p:nvPr/>
        </p:nvSpPr>
        <p:spPr>
          <a:xfrm>
            <a:off x="1339850" y="1631951"/>
            <a:ext cx="152400" cy="176212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6" name="Google Shape;316;p13"/>
          <p:cNvCxnSpPr/>
          <p:nvPr/>
        </p:nvCxnSpPr>
        <p:spPr>
          <a:xfrm rot="10800000">
            <a:off x="6005512" y="1762443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7" name="Google Shape;317;p13"/>
          <p:cNvSpPr/>
          <p:nvPr/>
        </p:nvSpPr>
        <p:spPr>
          <a:xfrm>
            <a:off x="5924550" y="1631951"/>
            <a:ext cx="150812" cy="176212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8" name="Google Shape;318;p13"/>
          <p:cNvCxnSpPr/>
          <p:nvPr/>
        </p:nvCxnSpPr>
        <p:spPr>
          <a:xfrm rot="10800000">
            <a:off x="741363" y="2501901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9" name="Google Shape;319;p13"/>
          <p:cNvCxnSpPr/>
          <p:nvPr/>
        </p:nvCxnSpPr>
        <p:spPr>
          <a:xfrm rot="10800000">
            <a:off x="2509838" y="2501901"/>
            <a:ext cx="9525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0" name="Google Shape;320;p13"/>
          <p:cNvCxnSpPr/>
          <p:nvPr/>
        </p:nvCxnSpPr>
        <p:spPr>
          <a:xfrm rot="10800000">
            <a:off x="4629150" y="2501901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1" name="Google Shape;321;p13"/>
          <p:cNvSpPr/>
          <p:nvPr/>
        </p:nvSpPr>
        <p:spPr>
          <a:xfrm>
            <a:off x="660400" y="3140075"/>
            <a:ext cx="150813" cy="176213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3"/>
          <p:cNvSpPr/>
          <p:nvPr/>
        </p:nvSpPr>
        <p:spPr>
          <a:xfrm>
            <a:off x="2443163" y="3140075"/>
            <a:ext cx="152400" cy="176213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3"/>
          <p:cNvSpPr/>
          <p:nvPr/>
        </p:nvSpPr>
        <p:spPr>
          <a:xfrm>
            <a:off x="4562475" y="3140075"/>
            <a:ext cx="152400" cy="176213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4" name="Google Shape;324;p13"/>
          <p:cNvCxnSpPr/>
          <p:nvPr/>
        </p:nvCxnSpPr>
        <p:spPr>
          <a:xfrm rot="10800000">
            <a:off x="7437438" y="2501901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5" name="Google Shape;325;p13"/>
          <p:cNvSpPr/>
          <p:nvPr/>
        </p:nvSpPr>
        <p:spPr>
          <a:xfrm>
            <a:off x="7370763" y="3175000"/>
            <a:ext cx="150812" cy="177800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3"/>
          <p:cNvSpPr/>
          <p:nvPr/>
        </p:nvSpPr>
        <p:spPr>
          <a:xfrm>
            <a:off x="8339138" y="2368551"/>
            <a:ext cx="315912" cy="29845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3"/>
          <p:cNvSpPr txBox="1"/>
          <p:nvPr/>
        </p:nvSpPr>
        <p:spPr>
          <a:xfrm>
            <a:off x="7535863" y="895351"/>
            <a:ext cx="1608137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Felicitation Event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28 March 2021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8" name="Google Shape;328;p13"/>
          <p:cNvCxnSpPr/>
          <p:nvPr/>
        </p:nvCxnSpPr>
        <p:spPr>
          <a:xfrm>
            <a:off x="8496300" y="1767205"/>
            <a:ext cx="0" cy="73152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13"/>
          <p:cNvSpPr/>
          <p:nvPr/>
        </p:nvSpPr>
        <p:spPr>
          <a:xfrm rot="10800000">
            <a:off x="8431213" y="1630362"/>
            <a:ext cx="150812" cy="177800"/>
          </a:xfrm>
          <a:prstGeom prst="roundRect">
            <a:avLst>
              <a:gd fmla="val 31750" name="adj"/>
            </a:avLst>
          </a:prstGeom>
          <a:solidFill>
            <a:srgbClr val="FF6600"/>
          </a:solidFill>
          <a:ln cap="flat" cmpd="sng" w="3175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3"/>
          <p:cNvSpPr/>
          <p:nvPr/>
        </p:nvSpPr>
        <p:spPr>
          <a:xfrm>
            <a:off x="152400" y="4442996"/>
            <a:ext cx="89154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Participants prepare after registering using CEL resources and through virtual support.</a:t>
            </a:r>
            <a:endParaRPr b="1" sz="16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4"/>
          <p:cNvSpPr/>
          <p:nvPr/>
        </p:nvSpPr>
        <p:spPr>
          <a:xfrm>
            <a:off x="1143000" y="2160270"/>
            <a:ext cx="6830992" cy="65106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7525" lIns="95075" spcFirstLastPara="1" rIns="95075" wrap="square" tIns="47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Code To Enhance Learning</a:t>
            </a:r>
            <a:endParaRPr b="1" sz="3200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  <p:cxnSp>
        <p:nvCxnSpPr>
          <p:cNvPr id="336" name="Google Shape;336;p14"/>
          <p:cNvCxnSpPr/>
          <p:nvPr/>
        </p:nvCxnSpPr>
        <p:spPr>
          <a:xfrm>
            <a:off x="457200" y="2983230"/>
            <a:ext cx="80010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7" name="Google Shape;337;p14"/>
          <p:cNvSpPr/>
          <p:nvPr/>
        </p:nvSpPr>
        <p:spPr>
          <a:xfrm>
            <a:off x="457200" y="4595396"/>
            <a:ext cx="80010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Website: www.codetoenhancelearning.org</a:t>
            </a:r>
            <a:endParaRPr/>
          </a:p>
        </p:txBody>
      </p:sp>
      <p:sp>
        <p:nvSpPr>
          <p:cNvPr id="338" name="Google Shape;338;p14"/>
          <p:cNvSpPr/>
          <p:nvPr/>
        </p:nvSpPr>
        <p:spPr>
          <a:xfrm>
            <a:off x="6795094" y="76761"/>
            <a:ext cx="2272706" cy="28944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Code to Enhance Learning</a:t>
            </a:r>
            <a:endParaRPr b="1" sz="1100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rgbClr val="0070C0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:\Steps to code\Clients\Shama School\Exposure Visit\ATL 2018\Selected\IMG-20180918-WA0028.jpg" id="177" name="Google Shape;177;p2"/>
          <p:cNvPicPr preferRelativeResize="0"/>
          <p:nvPr/>
        </p:nvPicPr>
        <p:blipFill rotWithShape="1">
          <a:blip r:embed="rId3">
            <a:alphaModFix/>
          </a:blip>
          <a:srcRect b="0" l="9999" r="23103" t="0"/>
          <a:stretch/>
        </p:blipFill>
        <p:spPr>
          <a:xfrm>
            <a:off x="4525180" y="-34816"/>
            <a:ext cx="4618820" cy="5178316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"/>
          <p:cNvSpPr/>
          <p:nvPr/>
        </p:nvSpPr>
        <p:spPr>
          <a:xfrm>
            <a:off x="213360" y="1885950"/>
            <a:ext cx="4114800" cy="44675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64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7525" lIns="95075" spcFirstLastPara="1" rIns="95075" wrap="square" tIns="47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Code To Enhance Learning</a:t>
            </a:r>
            <a:endParaRPr b="1" i="0" sz="2000" u="none" cap="none" strike="noStrike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121920" y="2416103"/>
            <a:ext cx="429768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Code to Enhance Learning is nonprofit uses coding as a tool to build critical thinking, creativity, collaboration and perseverance in children in grade 4-9.</a:t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95075" spcFirstLastPara="1" rIns="95075" wrap="square" tIns="475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sng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CEL Kids Hackathon</a:t>
            </a:r>
            <a:endParaRPr b="1" sz="2400" u="sng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"/>
          <p:cNvSpPr/>
          <p:nvPr/>
        </p:nvSpPr>
        <p:spPr>
          <a:xfrm>
            <a:off x="344860" y="742950"/>
            <a:ext cx="866692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CEL Kids Hackathon is an annual opportunity for kids in grade 5-9 to begin their coding journey and showcase their coding talent by solving contextual problems aligned to UN Sustainable Development Goals.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"/>
          <p:cNvSpPr txBox="1"/>
          <p:nvPr/>
        </p:nvSpPr>
        <p:spPr>
          <a:xfrm>
            <a:off x="457200" y="2710994"/>
            <a:ext cx="22860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Students Register</a:t>
            </a:r>
            <a:endParaRPr/>
          </a:p>
        </p:txBody>
      </p:sp>
      <p:pic>
        <p:nvPicPr>
          <p:cNvPr descr="C:\Users\Irfan\Downloads\register.png" id="188" name="Google Shape;18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642399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3"/>
          <p:cNvSpPr/>
          <p:nvPr/>
        </p:nvSpPr>
        <p:spPr>
          <a:xfrm>
            <a:off x="362930" y="1870999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"/>
          <p:cNvSpPr txBox="1"/>
          <p:nvPr/>
        </p:nvSpPr>
        <p:spPr>
          <a:xfrm>
            <a:off x="3403979" y="2495550"/>
            <a:ext cx="22860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Watch learning videos about coding concept and other skills</a:t>
            </a:r>
            <a:endParaRPr/>
          </a:p>
        </p:txBody>
      </p:sp>
      <p:pic>
        <p:nvPicPr>
          <p:cNvPr descr="C:\Users\Irfan\Downloads\watching-tv.png" id="191" name="Google Shape;19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89779" y="1642399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3"/>
          <p:cNvSpPr/>
          <p:nvPr/>
        </p:nvSpPr>
        <p:spPr>
          <a:xfrm>
            <a:off x="3251579" y="1870999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pic>
        <p:nvPicPr>
          <p:cNvPr descr="C:\Users\Irfan\Downloads\online-support.png" id="193" name="Google Shape;193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34200" y="1642399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3"/>
          <p:cNvSpPr txBox="1"/>
          <p:nvPr/>
        </p:nvSpPr>
        <p:spPr>
          <a:xfrm>
            <a:off x="6248400" y="2603272"/>
            <a:ext cx="2286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Online Volunteers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Support </a:t>
            </a:r>
            <a:endParaRPr/>
          </a:p>
        </p:txBody>
      </p:sp>
      <p:sp>
        <p:nvSpPr>
          <p:cNvPr id="195" name="Google Shape;195;p3"/>
          <p:cNvSpPr/>
          <p:nvPr/>
        </p:nvSpPr>
        <p:spPr>
          <a:xfrm>
            <a:off x="5981700" y="1870999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96" name="Google Shape;196;p3"/>
          <p:cNvSpPr txBox="1"/>
          <p:nvPr/>
        </p:nvSpPr>
        <p:spPr>
          <a:xfrm>
            <a:off x="6248400" y="4119086"/>
            <a:ext cx="22860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Certificate with Personalized Feedback for all &amp; Prize Money for Winners</a:t>
            </a:r>
            <a:endParaRPr sz="1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Irfan\Downloads\resilience.png" id="197" name="Google Shape;197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34200" y="3280886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"/>
          <p:cNvSpPr/>
          <p:nvPr/>
        </p:nvSpPr>
        <p:spPr>
          <a:xfrm>
            <a:off x="5981700" y="3509486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sp>
        <p:nvSpPr>
          <p:cNvPr descr="Sustainable Development Goals | unfoundation.org" id="199" name="Google Shape;199;p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3"/>
          <p:cNvSpPr txBox="1"/>
          <p:nvPr/>
        </p:nvSpPr>
        <p:spPr>
          <a:xfrm>
            <a:off x="457200" y="4119086"/>
            <a:ext cx="22860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 code on phone or computer on problem statement aligned to SDGs</a:t>
            </a:r>
            <a:endParaRPr/>
          </a:p>
        </p:txBody>
      </p:sp>
      <p:sp>
        <p:nvSpPr>
          <p:cNvPr id="201" name="Google Shape;201;p3"/>
          <p:cNvSpPr/>
          <p:nvPr/>
        </p:nvSpPr>
        <p:spPr>
          <a:xfrm>
            <a:off x="362930" y="3509486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pic>
        <p:nvPicPr>
          <p:cNvPr id="202" name="Google Shape;202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43000" y="3280886"/>
            <a:ext cx="914400" cy="914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3" name="Google Shape;203;p3"/>
          <p:cNvGrpSpPr/>
          <p:nvPr/>
        </p:nvGrpSpPr>
        <p:grpSpPr>
          <a:xfrm>
            <a:off x="3861179" y="3395186"/>
            <a:ext cx="1371600" cy="685800"/>
            <a:chOff x="3868572" y="2965119"/>
            <a:chExt cx="1371600" cy="685800"/>
          </a:xfrm>
        </p:grpSpPr>
        <p:pic>
          <p:nvPicPr>
            <p:cNvPr descr="C:\Users\Irfan\Downloads\professor.png" id="204" name="Google Shape;204;p3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3868572" y="2965119"/>
              <a:ext cx="68580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Irfan\Downloads\professor (1).png" id="205" name="Google Shape;205;p3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4554372" y="2965119"/>
              <a:ext cx="6858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6" name="Google Shape;206;p3"/>
          <p:cNvSpPr txBox="1"/>
          <p:nvPr/>
        </p:nvSpPr>
        <p:spPr>
          <a:xfrm>
            <a:off x="3403979" y="4334530"/>
            <a:ext cx="22860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Expert Evaluation</a:t>
            </a:r>
            <a:endParaRPr sz="1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"/>
          <p:cNvSpPr/>
          <p:nvPr/>
        </p:nvSpPr>
        <p:spPr>
          <a:xfrm>
            <a:off x="3251579" y="3509486"/>
            <a:ext cx="457200" cy="4572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208" name="Google Shape;208;p3"/>
          <p:cNvSpPr/>
          <p:nvPr/>
        </p:nvSpPr>
        <p:spPr>
          <a:xfrm>
            <a:off x="6795094" y="76761"/>
            <a:ext cx="2272706" cy="28944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0070C0"/>
                </a:solidFill>
                <a:latin typeface="Sigmar One"/>
                <a:ea typeface="Sigmar One"/>
                <a:cs typeface="Sigmar One"/>
                <a:sym typeface="Sigmar One"/>
              </a:rPr>
              <a:t>Code to Enhance Learning</a:t>
            </a:r>
            <a:endParaRPr b="1" sz="1100">
              <a:solidFill>
                <a:srgbClr val="0070C0"/>
              </a:solidFill>
              <a:latin typeface="Sigmar One"/>
              <a:ea typeface="Sigmar One"/>
              <a:cs typeface="Sigmar One"/>
              <a:sym typeface="Sigmar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/>
          <p:cNvSpPr txBox="1"/>
          <p:nvPr/>
        </p:nvSpPr>
        <p:spPr>
          <a:xfrm>
            <a:off x="1752600" y="2074843"/>
            <a:ext cx="55626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Lesson 2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Colorful Shapes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9400" y="2190750"/>
            <a:ext cx="3524250" cy="2500313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5"/>
          <p:cNvSpPr txBox="1"/>
          <p:nvPr/>
        </p:nvSpPr>
        <p:spPr>
          <a:xfrm>
            <a:off x="582447" y="570206"/>
            <a:ext cx="787575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be able to create different geometrical shapes. (Line, rectangle, square, circle, parallelogram, trapezium, polygon)</a:t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5"/>
          <p:cNvSpPr/>
          <p:nvPr/>
        </p:nvSpPr>
        <p:spPr>
          <a:xfrm rot="471258">
            <a:off x="5597285" y="2177716"/>
            <a:ext cx="2020355" cy="646331"/>
          </a:xfrm>
          <a:prstGeom prst="rect">
            <a:avLst/>
          </a:prstGeom>
          <a:solidFill>
            <a:schemeClr val="lt1"/>
          </a:solidFill>
          <a:ln cap="flat" cmpd="sng" w="264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Let’s look at the project!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"/>
          <p:cNvSpPr txBox="1"/>
          <p:nvPr/>
        </p:nvSpPr>
        <p:spPr>
          <a:xfrm>
            <a:off x="582448" y="342900"/>
            <a:ext cx="8028153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Colorful Shapes: </a:t>
            </a: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(Teacher Models)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Let’s do abstraction to make understand project and make it simple</a:t>
            </a:r>
            <a:endParaRPr/>
          </a:p>
        </p:txBody>
      </p:sp>
      <p:sp>
        <p:nvSpPr>
          <p:cNvPr id="229" name="Google Shape;229;p6"/>
          <p:cNvSpPr/>
          <p:nvPr/>
        </p:nvSpPr>
        <p:spPr>
          <a:xfrm>
            <a:off x="325822" y="1465048"/>
            <a:ext cx="2874579" cy="1328023"/>
          </a:xfrm>
          <a:prstGeom prst="roundRect">
            <a:avLst>
              <a:gd fmla="val 16667" name="adj"/>
            </a:avLst>
          </a:prstGeom>
          <a:solidFill>
            <a:srgbClr val="D3AEA6"/>
          </a:solidFill>
          <a:ln cap="flat" cmpd="sng" w="264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arenR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will happen on the stage?</a:t>
            </a:r>
            <a:endParaRPr/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6"/>
          <p:cNvSpPr/>
          <p:nvPr/>
        </p:nvSpPr>
        <p:spPr>
          <a:xfrm>
            <a:off x="3429000" y="1433670"/>
            <a:ext cx="5630042" cy="1328023"/>
          </a:xfrm>
          <a:prstGeom prst="roundRect">
            <a:avLst>
              <a:gd fmla="val 16667" name="adj"/>
            </a:avLst>
          </a:prstGeom>
          <a:solidFill>
            <a:srgbClr val="D3AEA6"/>
          </a:solidFill>
          <a:ln cap="flat" cmpd="sng" w="264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Shows instructions to draw square, rectangle or triangle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Draws square, rectangle or triangle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6"/>
          <p:cNvSpPr/>
          <p:nvPr/>
        </p:nvSpPr>
        <p:spPr>
          <a:xfrm>
            <a:off x="304800" y="2880493"/>
            <a:ext cx="2895600" cy="1940957"/>
          </a:xfrm>
          <a:prstGeom prst="roundRect">
            <a:avLst>
              <a:gd fmla="val 16667" name="adj"/>
            </a:avLst>
          </a:prstGeom>
          <a:solidFill>
            <a:srgbClr val="66CCFF"/>
          </a:solidFill>
          <a:ln cap="flat" cmpd="sng" w="264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What sprite and backdrop will be needed on the stage?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6"/>
          <p:cNvSpPr/>
          <p:nvPr/>
        </p:nvSpPr>
        <p:spPr>
          <a:xfrm>
            <a:off x="3456589" y="2897515"/>
            <a:ext cx="1828800" cy="1923990"/>
          </a:xfrm>
          <a:prstGeom prst="roundRect">
            <a:avLst>
              <a:gd fmla="val 16667" name="adj"/>
            </a:avLst>
          </a:prstGeom>
          <a:solidFill>
            <a:srgbClr val="66CCFF"/>
          </a:solidFill>
          <a:ln cap="flat" cmpd="sng" w="264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Turtle Sprite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6"/>
          <p:cNvSpPr/>
          <p:nvPr/>
        </p:nvSpPr>
        <p:spPr>
          <a:xfrm>
            <a:off x="5562600" y="2876550"/>
            <a:ext cx="3496442" cy="1940957"/>
          </a:xfrm>
          <a:prstGeom prst="roundRect">
            <a:avLst>
              <a:gd fmla="val 16667" name="adj"/>
            </a:avLst>
          </a:prstGeom>
          <a:solidFill>
            <a:srgbClr val="66CCFF"/>
          </a:solidFill>
          <a:ln cap="flat" cmpd="sng" w="264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Backdrop with instructions to draw shapes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3470547"/>
            <a:ext cx="938924" cy="900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24650" y="3579350"/>
            <a:ext cx="1107719" cy="95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"/>
          <p:cNvSpPr txBox="1"/>
          <p:nvPr/>
        </p:nvSpPr>
        <p:spPr>
          <a:xfrm>
            <a:off x="582447" y="457200"/>
            <a:ext cx="787575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7"/>
          <p:cNvSpPr/>
          <p:nvPr/>
        </p:nvSpPr>
        <p:spPr>
          <a:xfrm>
            <a:off x="582447" y="971550"/>
            <a:ext cx="835374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modern applications, making it interactive is important to keep the users engage. For example, when you click on your phone the application starts, swiping a screen to change the content,  etc.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Such actions tells computer what it is supposed to do and are called Events. Events are defined as an action which causes other things to happen.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Share" id="243" name="Google Shape;24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0260" y="4130457"/>
            <a:ext cx="777240" cy="77724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7"/>
          <p:cNvSpPr/>
          <p:nvPr/>
        </p:nvSpPr>
        <p:spPr>
          <a:xfrm>
            <a:off x="1731813" y="4288245"/>
            <a:ext cx="25662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Let’s share the response.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7"/>
          <p:cNvSpPr/>
          <p:nvPr/>
        </p:nvSpPr>
        <p:spPr>
          <a:xfrm>
            <a:off x="1731813" y="3231297"/>
            <a:ext cx="74121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to your partner: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have you seen events in real life?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lated image" id="246" name="Google Shape;24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0260" y="3141931"/>
            <a:ext cx="867286" cy="777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8"/>
          <p:cNvSpPr txBox="1"/>
          <p:nvPr/>
        </p:nvSpPr>
        <p:spPr>
          <a:xfrm>
            <a:off x="582448" y="342900"/>
            <a:ext cx="8028153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Colorful Shapes : </a:t>
            </a: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(Teacher Models)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Let’s write codes for the sprites and make the project…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3" name="Google Shape;253;p8"/>
          <p:cNvPicPr preferRelativeResize="0"/>
          <p:nvPr/>
        </p:nvPicPr>
        <p:blipFill rotWithShape="1">
          <a:blip r:embed="rId3">
            <a:alphaModFix/>
          </a:blip>
          <a:srcRect b="0" l="0" r="63275" t="0"/>
          <a:stretch/>
        </p:blipFill>
        <p:spPr>
          <a:xfrm>
            <a:off x="649452" y="1646702"/>
            <a:ext cx="3348077" cy="2239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8"/>
          <p:cNvPicPr preferRelativeResize="0"/>
          <p:nvPr/>
        </p:nvPicPr>
        <p:blipFill rotWithShape="1">
          <a:blip r:embed="rId3">
            <a:alphaModFix/>
          </a:blip>
          <a:srcRect b="0" l="54170" r="0" t="0"/>
          <a:stretch/>
        </p:blipFill>
        <p:spPr>
          <a:xfrm>
            <a:off x="4382475" y="1646700"/>
            <a:ext cx="4178142" cy="223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9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Quiz:</a:t>
            </a:r>
            <a:endParaRPr/>
          </a:p>
        </p:txBody>
      </p:sp>
      <p:pic>
        <p:nvPicPr>
          <p:cNvPr descr="Image result for Share" id="261" name="Google Shape;26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490" y="1485900"/>
            <a:ext cx="457200" cy="487449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9"/>
          <p:cNvSpPr/>
          <p:nvPr/>
        </p:nvSpPr>
        <p:spPr>
          <a:xfrm>
            <a:off x="1524001" y="800100"/>
            <a:ext cx="74121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Talk to your partner: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you think the code shown in the image will run?</a:t>
            </a:r>
            <a:endParaRPr/>
          </a:p>
        </p:txBody>
      </p:sp>
      <p:sp>
        <p:nvSpPr>
          <p:cNvPr id="263" name="Google Shape;263;p9"/>
          <p:cNvSpPr/>
          <p:nvPr/>
        </p:nvSpPr>
        <p:spPr>
          <a:xfrm>
            <a:off x="1524000" y="1627101"/>
            <a:ext cx="14372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Let’s share.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elated image" id="264" name="Google Shape;26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4967" y="800100"/>
            <a:ext cx="662243" cy="582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61211" y="1627100"/>
            <a:ext cx="1899114" cy="304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Irfan</dc:creator>
</cp:coreProperties>
</file>