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22"/>
  </p:notesMasterIdLst>
  <p:sldIdLst>
    <p:sldId id="329" r:id="rId3"/>
    <p:sldId id="330" r:id="rId4"/>
    <p:sldId id="331" r:id="rId5"/>
    <p:sldId id="334" r:id="rId6"/>
    <p:sldId id="335" r:id="rId7"/>
    <p:sldId id="256" r:id="rId8"/>
    <p:sldId id="258" r:id="rId9"/>
    <p:sldId id="307" r:id="rId10"/>
    <p:sldId id="308" r:id="rId11"/>
    <p:sldId id="328" r:id="rId12"/>
    <p:sldId id="327" r:id="rId13"/>
    <p:sldId id="318" r:id="rId14"/>
    <p:sldId id="313" r:id="rId15"/>
    <p:sldId id="316" r:id="rId16"/>
    <p:sldId id="270" r:id="rId17"/>
    <p:sldId id="332" r:id="rId18"/>
    <p:sldId id="336" r:id="rId19"/>
    <p:sldId id="337" r:id="rId20"/>
    <p:sldId id="333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B660689-90BA-4173-86F8-5188C9509AF8}">
          <p14:sldIdLst>
            <p14:sldId id="329"/>
            <p14:sldId id="330"/>
            <p14:sldId id="331"/>
            <p14:sldId id="334"/>
            <p14:sldId id="335"/>
          </p14:sldIdLst>
        </p14:section>
        <p14:section name="Untitled Section" id="{ED47006B-B253-4F60-A0A1-926A817C037B}">
          <p14:sldIdLst>
            <p14:sldId id="256"/>
            <p14:sldId id="258"/>
            <p14:sldId id="307"/>
            <p14:sldId id="308"/>
            <p14:sldId id="328"/>
            <p14:sldId id="327"/>
            <p14:sldId id="318"/>
            <p14:sldId id="313"/>
            <p14:sldId id="316"/>
            <p14:sldId id="270"/>
          </p14:sldIdLst>
        </p14:section>
        <p14:section name="Untitled Section" id="{4C0FBFE7-A6E1-4D58-830A-713138866D30}">
          <p14:sldIdLst>
            <p14:sldId id="332"/>
            <p14:sldId id="336"/>
            <p14:sldId id="337"/>
            <p14:sldId id="33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CC4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>
        <p:scale>
          <a:sx n="60" d="100"/>
          <a:sy n="60" d="100"/>
        </p:scale>
        <p:origin x="-1656" y="-5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65984-2FE2-469E-8A3D-799F99BA64AA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065E5-FEA3-46B5-A65F-6F5CBCA69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 noon! </a:t>
            </a:r>
          </a:p>
          <a:p>
            <a:endParaRPr lang="en-US" dirty="0" smtClean="0"/>
          </a:p>
          <a:p>
            <a:r>
              <a:rPr lang="en-US" dirty="0" smtClean="0"/>
              <a:t>Five years ago,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Afroz</a:t>
            </a:r>
            <a:r>
              <a:rPr lang="en-US" baseline="0" dirty="0" smtClean="0"/>
              <a:t>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27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 noon! </a:t>
            </a:r>
          </a:p>
          <a:p>
            <a:endParaRPr lang="en-US" dirty="0" smtClean="0"/>
          </a:p>
          <a:p>
            <a:r>
              <a:rPr lang="en-US" dirty="0" smtClean="0"/>
              <a:t>Five years ago,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Afroz</a:t>
            </a:r>
            <a:r>
              <a:rPr lang="en-US" baseline="0" dirty="0" smtClean="0"/>
              <a:t> a grade 3 student asked me how does a computer work. After our discussion, I started researching about the computer curriculum and was surprised to see that kids only learn about hardware and office application which makes them conversant with computer.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2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solution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4AE4-0304-4B8B-9E12-9BF99F6A1F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6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</a:p>
          <a:p>
            <a:pPr marL="228600" indent="-228600">
              <a:buAutoNum type="arabicParenR"/>
            </a:pPr>
            <a:r>
              <a:rPr lang="en-US" dirty="0" smtClean="0"/>
              <a:t>Introduction</a:t>
            </a:r>
          </a:p>
          <a:p>
            <a:pPr marL="228600" indent="-228600">
              <a:buAutoNum type="arabicParenR"/>
            </a:pPr>
            <a:r>
              <a:rPr lang="en-US" dirty="0" smtClean="0"/>
              <a:t>Connections</a:t>
            </a:r>
          </a:p>
          <a:p>
            <a:pPr marL="228600" indent="-228600">
              <a:buAutoNum type="arabicParenR"/>
            </a:pPr>
            <a:r>
              <a:rPr lang="en-US" dirty="0" smtClean="0"/>
              <a:t>Benefits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065E5-FEA3-46B5-A65F-6F5CBCA69E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0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1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2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3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37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0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54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08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01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772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526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280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035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995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21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441" indent="0">
              <a:buNone/>
              <a:defRPr sz="2000" b="1"/>
            </a:lvl2pPr>
            <a:lvl3pPr marL="950881" indent="0">
              <a:buNone/>
              <a:defRPr sz="1900" b="1"/>
            </a:lvl3pPr>
            <a:lvl4pPr marL="1426321" indent="0">
              <a:buNone/>
              <a:defRPr sz="1700" b="1"/>
            </a:lvl4pPr>
            <a:lvl5pPr marL="1901761" indent="0">
              <a:buNone/>
              <a:defRPr sz="1700" b="1"/>
            </a:lvl5pPr>
            <a:lvl6pPr marL="2377202" indent="0">
              <a:buNone/>
              <a:defRPr sz="1700" b="1"/>
            </a:lvl6pPr>
            <a:lvl7pPr marL="2852643" indent="0">
              <a:buNone/>
              <a:defRPr sz="1700" b="1"/>
            </a:lvl7pPr>
            <a:lvl8pPr marL="3328082" indent="0">
              <a:buNone/>
              <a:defRPr sz="1700" b="1"/>
            </a:lvl8pPr>
            <a:lvl9pPr marL="380352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441" indent="0">
              <a:buNone/>
              <a:defRPr sz="2000" b="1"/>
            </a:lvl2pPr>
            <a:lvl3pPr marL="950881" indent="0">
              <a:buNone/>
              <a:defRPr sz="1900" b="1"/>
            </a:lvl3pPr>
            <a:lvl4pPr marL="1426321" indent="0">
              <a:buNone/>
              <a:defRPr sz="1700" b="1"/>
            </a:lvl4pPr>
            <a:lvl5pPr marL="1901761" indent="0">
              <a:buNone/>
              <a:defRPr sz="1700" b="1"/>
            </a:lvl5pPr>
            <a:lvl6pPr marL="2377202" indent="0">
              <a:buNone/>
              <a:defRPr sz="1700" b="1"/>
            </a:lvl6pPr>
            <a:lvl7pPr marL="2852643" indent="0">
              <a:buNone/>
              <a:defRPr sz="1700" b="1"/>
            </a:lvl7pPr>
            <a:lvl8pPr marL="3328082" indent="0">
              <a:buNone/>
              <a:defRPr sz="1700" b="1"/>
            </a:lvl8pPr>
            <a:lvl9pPr marL="380352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6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056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166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0" cy="438983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75441" indent="0">
              <a:buNone/>
              <a:defRPr sz="1200"/>
            </a:lvl2pPr>
            <a:lvl3pPr marL="950881" indent="0">
              <a:buNone/>
              <a:defRPr sz="1100"/>
            </a:lvl3pPr>
            <a:lvl4pPr marL="1426321" indent="0">
              <a:buNone/>
              <a:defRPr sz="1000"/>
            </a:lvl4pPr>
            <a:lvl5pPr marL="1901761" indent="0">
              <a:buNone/>
              <a:defRPr sz="1000"/>
            </a:lvl5pPr>
            <a:lvl6pPr marL="2377202" indent="0">
              <a:buNone/>
              <a:defRPr sz="1000"/>
            </a:lvl6pPr>
            <a:lvl7pPr marL="2852643" indent="0">
              <a:buNone/>
              <a:defRPr sz="1000"/>
            </a:lvl7pPr>
            <a:lvl8pPr marL="3328082" indent="0">
              <a:buNone/>
              <a:defRPr sz="1000"/>
            </a:lvl8pPr>
            <a:lvl9pPr marL="38035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400"/>
            </a:lvl1pPr>
            <a:lvl2pPr marL="475441" indent="0">
              <a:buNone/>
              <a:defRPr sz="2900"/>
            </a:lvl2pPr>
            <a:lvl3pPr marL="950881" indent="0">
              <a:buNone/>
              <a:defRPr sz="2500"/>
            </a:lvl3pPr>
            <a:lvl4pPr marL="1426321" indent="0">
              <a:buNone/>
              <a:defRPr sz="2000"/>
            </a:lvl4pPr>
            <a:lvl5pPr marL="1901761" indent="0">
              <a:buNone/>
              <a:defRPr sz="2000"/>
            </a:lvl5pPr>
            <a:lvl6pPr marL="2377202" indent="0">
              <a:buNone/>
              <a:defRPr sz="2000"/>
            </a:lvl6pPr>
            <a:lvl7pPr marL="2852643" indent="0">
              <a:buNone/>
              <a:defRPr sz="2000"/>
            </a:lvl7pPr>
            <a:lvl8pPr marL="3328082" indent="0">
              <a:buNone/>
              <a:defRPr sz="2000"/>
            </a:lvl8pPr>
            <a:lvl9pPr marL="380352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75441" indent="0">
              <a:buNone/>
              <a:defRPr sz="1200"/>
            </a:lvl2pPr>
            <a:lvl3pPr marL="950881" indent="0">
              <a:buNone/>
              <a:defRPr sz="1100"/>
            </a:lvl3pPr>
            <a:lvl4pPr marL="1426321" indent="0">
              <a:buNone/>
              <a:defRPr sz="1000"/>
            </a:lvl4pPr>
            <a:lvl5pPr marL="1901761" indent="0">
              <a:buNone/>
              <a:defRPr sz="1000"/>
            </a:lvl5pPr>
            <a:lvl6pPr marL="2377202" indent="0">
              <a:buNone/>
              <a:defRPr sz="1000"/>
            </a:lvl6pPr>
            <a:lvl7pPr marL="2852643" indent="0">
              <a:buNone/>
              <a:defRPr sz="1000"/>
            </a:lvl7pPr>
            <a:lvl8pPr marL="3328082" indent="0">
              <a:buNone/>
              <a:defRPr sz="1000"/>
            </a:lvl8pPr>
            <a:lvl9pPr marL="38035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374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16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0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5088" tIns="47544" rIns="95088" bIns="475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5088" tIns="47544" rIns="95088" bIns="475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50881"/>
              <a:t>12/25/2020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95088" tIns="47544" rIns="95088" bIns="4754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0881"/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50881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03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50881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581" indent="-356581" algn="l" defTabSz="95088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2590" indent="-297150" algn="l" defTabSz="950881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601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042" indent="-237720" algn="l" defTabSz="95088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9481" indent="-237720" algn="l" defTabSz="95088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14922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0362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03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1243" indent="-237720" algn="l" defTabSz="9508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4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088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32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1761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7202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2643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8082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3523" algn="l" defTabSz="9508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2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8.jpe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796" y="3068603"/>
            <a:ext cx="6096000" cy="13320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Welcome!</a:t>
            </a:r>
          </a:p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CEL Kids Hackathon</a:t>
            </a:r>
          </a:p>
          <a:p>
            <a:pPr algn="ctr" defTabSz="950881"/>
            <a:r>
              <a:rPr lang="en-US" sz="2400" b="1" dirty="0" smtClean="0">
                <a:solidFill>
                  <a:srgbClr val="0070C0"/>
                </a:solidFill>
                <a:latin typeface="Snap ITC" pitchFamily="82" charset="0"/>
              </a:rPr>
              <a:t>Prep Session for Scratch</a:t>
            </a:r>
            <a:endParaRPr lang="en-US" sz="24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pic>
        <p:nvPicPr>
          <p:cNvPr id="7" name="Picture 4" descr="E:\Steps to code\Marketing\Clipart images\Pictur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878" y="293496"/>
            <a:ext cx="3197837" cy="265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My </a:t>
            </a:r>
            <a:r>
              <a:rPr lang="en-US" sz="2400" b="1" dirty="0" smtClean="0"/>
              <a:t>Car: </a:t>
            </a:r>
            <a:r>
              <a:rPr lang="en-US" sz="1600" b="1" dirty="0"/>
              <a:t>(Teacher works with kids)</a:t>
            </a:r>
          </a:p>
          <a:p>
            <a:endParaRPr lang="en-US" b="1" dirty="0"/>
          </a:p>
          <a:p>
            <a:r>
              <a:rPr lang="en-US" b="1" dirty="0" smtClean="0"/>
              <a:t>Let’s write codes and make the project…</a:t>
            </a:r>
          </a:p>
          <a:p>
            <a:endParaRPr lang="en-US" b="1" dirty="0" smtClean="0"/>
          </a:p>
          <a:p>
            <a:r>
              <a:rPr lang="en-US" dirty="0"/>
              <a:t>1</a:t>
            </a:r>
            <a:r>
              <a:rPr lang="en-US" dirty="0" smtClean="0"/>
              <a:t>. For the car wheels to rotate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84" t="4071" r="30870" b="70114"/>
          <a:stretch/>
        </p:blipFill>
        <p:spPr bwMode="auto">
          <a:xfrm>
            <a:off x="1619196" y="1962150"/>
            <a:ext cx="2081048" cy="66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DDDEDE"/>
              </a:clrFrom>
              <a:clrTo>
                <a:srgbClr val="DDDED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36" r="6585" b="48754"/>
          <a:stretch/>
        </p:blipFill>
        <p:spPr bwMode="auto">
          <a:xfrm>
            <a:off x="240992" y="2675696"/>
            <a:ext cx="1378206" cy="1322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48" y="2001761"/>
            <a:ext cx="1069849" cy="582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D0D0D0"/>
              </a:clrFrom>
              <a:clrTo>
                <a:srgbClr val="D0D0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4" t="7868" r="17943"/>
          <a:stretch/>
        </p:blipFill>
        <p:spPr bwMode="auto">
          <a:xfrm>
            <a:off x="5257800" y="2419350"/>
            <a:ext cx="811868" cy="11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63" b="11278"/>
          <a:stretch/>
        </p:blipFill>
        <p:spPr bwMode="auto">
          <a:xfrm>
            <a:off x="5887982" y="2557477"/>
            <a:ext cx="2265418" cy="2224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64790" y="1619251"/>
            <a:ext cx="33111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For building and traffic signal to move to right to left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DDDEDE"/>
              </a:clrFrom>
              <a:clrTo>
                <a:srgbClr val="DDDED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16" r="27781" b="1"/>
          <a:stretch/>
        </p:blipFill>
        <p:spPr bwMode="auto">
          <a:xfrm>
            <a:off x="324644" y="3832579"/>
            <a:ext cx="3451800" cy="112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044" y="2775326"/>
            <a:ext cx="2073556" cy="734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58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" y="2598030"/>
            <a:ext cx="944126" cy="44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573" y="2598030"/>
            <a:ext cx="2187466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D0D0D0"/>
              </a:clrFrom>
              <a:clrTo>
                <a:srgbClr val="D0D0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9" t="13241" r="21372"/>
          <a:stretch/>
        </p:blipFill>
        <p:spPr bwMode="auto">
          <a:xfrm>
            <a:off x="5105400" y="2495550"/>
            <a:ext cx="990600" cy="1099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95550"/>
            <a:ext cx="2823901" cy="18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82448" y="342900"/>
            <a:ext cx="802815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My </a:t>
            </a:r>
            <a:r>
              <a:rPr lang="en-US" sz="2400" b="1" dirty="0" smtClean="0"/>
              <a:t>Car: </a:t>
            </a:r>
            <a:r>
              <a:rPr lang="en-US" sz="1600" b="1" dirty="0"/>
              <a:t>(Teacher works with kids)</a:t>
            </a:r>
          </a:p>
          <a:p>
            <a:endParaRPr lang="en-US" b="1" dirty="0"/>
          </a:p>
          <a:p>
            <a:r>
              <a:rPr lang="en-US" b="1" dirty="0" smtClean="0"/>
              <a:t>Let’s write codes and make the project…</a:t>
            </a:r>
          </a:p>
          <a:p>
            <a:endParaRPr lang="en-US" b="1" dirty="0" smtClean="0"/>
          </a:p>
          <a:p>
            <a:r>
              <a:rPr lang="en-US" dirty="0"/>
              <a:t>3</a:t>
            </a:r>
            <a:r>
              <a:rPr lang="en-US" dirty="0" smtClean="0"/>
              <a:t>. For lights to turn and off			4. For traffic signal to move	</a:t>
            </a:r>
          </a:p>
        </p:txBody>
      </p:sp>
    </p:spTree>
    <p:extLst>
      <p:ext uri="{BB962C8B-B14F-4D97-AF65-F5344CB8AC3E}">
        <p14:creationId xmlns:p14="http://schemas.microsoft.com/office/powerpoint/2010/main" val="2162051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Quiz 1:</a:t>
            </a:r>
          </a:p>
        </p:txBody>
      </p:sp>
      <p:pic>
        <p:nvPicPr>
          <p:cNvPr id="13" name="Picture 4" descr="Image result for Sha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10393"/>
            <a:ext cx="649932" cy="48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524001" y="800101"/>
            <a:ext cx="74121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Talk </a:t>
            </a:r>
            <a:r>
              <a:rPr lang="en-US" sz="1600" b="1" dirty="0"/>
              <a:t>to your </a:t>
            </a:r>
            <a:r>
              <a:rPr lang="en-US" sz="1600" b="1" dirty="0" smtClean="0"/>
              <a:t>partner: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How </a:t>
            </a:r>
            <a:r>
              <a:rPr lang="en-US" sz="1600" dirty="0"/>
              <a:t>do you think the code shown in the image will run?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A) When green flag is clicked, the stage will change to the next costume, wait for 0.95 seconds and will keep on doing this for ever</a:t>
            </a:r>
          </a:p>
          <a:p>
            <a:r>
              <a:rPr lang="en-US" sz="1600" dirty="0"/>
              <a:t>B) When green flag is clicked, the stage will change to the next costume, wait for 0.95 seconds</a:t>
            </a:r>
          </a:p>
          <a:p>
            <a:r>
              <a:rPr lang="en-US" sz="1600" dirty="0"/>
              <a:t>C) When green flag is clicked, the stage will change to the next costume and will keep on doing this for ever</a:t>
            </a:r>
          </a:p>
          <a:p>
            <a:r>
              <a:rPr lang="en-US" sz="1600" dirty="0"/>
              <a:t>D) When green flag is clicked, the stage will change to the next costume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0" y="4269451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Let’s </a:t>
            </a:r>
            <a:r>
              <a:rPr lang="en-US" dirty="0" smtClean="0"/>
              <a:t>share.</a:t>
            </a:r>
            <a:endParaRPr lang="en-US" dirty="0"/>
          </a:p>
        </p:txBody>
      </p:sp>
      <p:pic>
        <p:nvPicPr>
          <p:cNvPr id="16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" y="800100"/>
            <a:ext cx="867286" cy="58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94424"/>
            <a:ext cx="2057400" cy="1505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408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02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Quiz 2:</a:t>
            </a:r>
          </a:p>
        </p:txBody>
      </p:sp>
      <p:pic>
        <p:nvPicPr>
          <p:cNvPr id="17" name="Picture 4" descr="Image result for Sha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40807"/>
            <a:ext cx="649932" cy="48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524001" y="769851"/>
            <a:ext cx="74121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Talk </a:t>
            </a:r>
            <a:r>
              <a:rPr lang="en-US" b="1" dirty="0"/>
              <a:t>to your </a:t>
            </a:r>
            <a:r>
              <a:rPr lang="en-US" b="1" dirty="0" smtClean="0"/>
              <a:t>partner:</a:t>
            </a:r>
            <a:r>
              <a:rPr lang="en-US" dirty="0" smtClean="0"/>
              <a:t> </a:t>
            </a:r>
          </a:p>
          <a:p>
            <a:r>
              <a:rPr lang="en-US" sz="1600" dirty="0" err="1" smtClean="0"/>
              <a:t>Pooja</a:t>
            </a:r>
            <a:r>
              <a:rPr lang="en-US" sz="1600" dirty="0" smtClean="0"/>
              <a:t> wants </a:t>
            </a:r>
            <a:r>
              <a:rPr lang="en-US" sz="1600" dirty="0"/>
              <a:t>to make </a:t>
            </a:r>
            <a:r>
              <a:rPr lang="en-US" sz="1600" dirty="0" smtClean="0"/>
              <a:t>the </a:t>
            </a:r>
            <a:r>
              <a:rPr lang="en-US" sz="1600" dirty="0"/>
              <a:t>building move on the </a:t>
            </a:r>
            <a:r>
              <a:rPr lang="en-US" sz="1600" dirty="0" smtClean="0"/>
              <a:t>stage.  </a:t>
            </a:r>
            <a:r>
              <a:rPr lang="en-US" sz="1600" dirty="0"/>
              <a:t>Will the code given in the image work? Say Yes or No and Give reasons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1" y="3484476"/>
            <a:ext cx="25437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 Let’s share </a:t>
            </a:r>
            <a:r>
              <a:rPr lang="en-US" sz="1600" dirty="0" smtClean="0"/>
              <a:t>the response.</a:t>
            </a:r>
            <a:endParaRPr lang="en-US" sz="1600" dirty="0"/>
          </a:p>
        </p:txBody>
      </p:sp>
      <p:pic>
        <p:nvPicPr>
          <p:cNvPr id="20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" y="769851"/>
            <a:ext cx="867286" cy="58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171950"/>
            <a:ext cx="1851025" cy="20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Code given to </a:t>
            </a:r>
            <a:r>
              <a:rPr lang="en-US" sz="1400" dirty="0" err="1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Pooja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8" y="1653017"/>
            <a:ext cx="3305175" cy="1348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89500"/>
            <a:ext cx="2971799" cy="248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07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7" y="342900"/>
            <a:ext cx="7875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Closing:</a:t>
            </a:r>
          </a:p>
          <a:p>
            <a:endParaRPr lang="en-US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did we do today?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is one thing that you liked in the class the most?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What did you learn?</a:t>
            </a:r>
          </a:p>
        </p:txBody>
      </p:sp>
    </p:spTree>
    <p:extLst>
      <p:ext uri="{BB962C8B-B14F-4D97-AF65-F5344CB8AC3E}">
        <p14:creationId xmlns:p14="http://schemas.microsoft.com/office/powerpoint/2010/main" val="2487358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square objects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square objects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228321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41083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50881"/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776" y="209550"/>
            <a:ext cx="5330824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pPr defTabSz="950881"/>
            <a:r>
              <a:rPr lang="en-US" sz="2400" b="1" u="sng" dirty="0">
                <a:solidFill>
                  <a:srgbClr val="FFC000"/>
                </a:solidFill>
              </a:rPr>
              <a:t>Timelines to Remember</a:t>
            </a: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0375" y="984251"/>
            <a:ext cx="2117725" cy="76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Virtual Support Starts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19 Dec 2</a:t>
            </a:r>
            <a:r>
              <a:rPr lang="en-US" sz="1600" b="1" dirty="0">
                <a:solidFill>
                  <a:srgbClr val="FFFFFF"/>
                </a:solidFill>
                <a:cs typeface="Arial" pitchFamily="34" charset="0"/>
              </a:rPr>
              <a:t>1</a:t>
            </a:r>
            <a:endParaRPr lang="en-US" sz="1600" b="1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V="1">
            <a:off x="222250" y="2506663"/>
            <a:ext cx="8693150" cy="0"/>
          </a:xfrm>
          <a:prstGeom prst="straightConnector1">
            <a:avLst/>
          </a:prstGeom>
          <a:noFill/>
          <a:ln w="76200" algn="ctr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0075" y="2376488"/>
            <a:ext cx="315913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282700" y="2379663"/>
            <a:ext cx="314325" cy="3000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354263" y="2384426"/>
            <a:ext cx="315912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5854700" y="2387601"/>
            <a:ext cx="314325" cy="3000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80275" y="2379663"/>
            <a:ext cx="314325" cy="3000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52400" y="3529013"/>
            <a:ext cx="1216025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Registration Starts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23 Nov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801813" y="3444875"/>
            <a:ext cx="1506537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Registration Ends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15 Jan 2021</a:t>
            </a:r>
            <a:endParaRPr lang="en-US" sz="160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727825" y="3540125"/>
            <a:ext cx="1401763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Result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cs typeface="Arial" pitchFamily="34" charset="0"/>
              </a:rPr>
              <a:t>14 March 2021</a:t>
            </a:r>
            <a:endParaRPr lang="en-US" sz="160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4471988" y="2393951"/>
            <a:ext cx="315912" cy="3000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800600" y="965201"/>
            <a:ext cx="239712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Submission of deliverables by 6:00 pm 7 Feb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584575" y="3282950"/>
            <a:ext cx="21304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Hackathon Week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Starts 1 Feb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Participants receive problem statement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 flipV="1">
            <a:off x="1422400" y="1762443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1339850" y="1631951"/>
            <a:ext cx="152400" cy="176212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 flipH="1" flipV="1">
            <a:off x="6005512" y="1762443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5924550" y="1631951"/>
            <a:ext cx="150812" cy="176212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flipV="1">
            <a:off x="741363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1044" name="AutoShape 20"/>
          <p:cNvCxnSpPr>
            <a:cxnSpLocks noChangeShapeType="1"/>
          </p:cNvCxnSpPr>
          <p:nvPr/>
        </p:nvCxnSpPr>
        <p:spPr bwMode="auto">
          <a:xfrm flipH="1" flipV="1">
            <a:off x="2509838" y="2501901"/>
            <a:ext cx="9525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 flipH="1" flipV="1">
            <a:off x="4629150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0" name="AutoShape 22"/>
          <p:cNvSpPr>
            <a:spLocks noChangeArrowheads="1"/>
          </p:cNvSpPr>
          <p:nvPr/>
        </p:nvSpPr>
        <p:spPr bwMode="auto">
          <a:xfrm>
            <a:off x="660400" y="3140075"/>
            <a:ext cx="150813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2443163" y="3140075"/>
            <a:ext cx="152400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4562475" y="3140075"/>
            <a:ext cx="152400" cy="176213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cxnSp>
        <p:nvCxnSpPr>
          <p:cNvPr id="1049" name="AutoShape 25"/>
          <p:cNvCxnSpPr>
            <a:cxnSpLocks noChangeShapeType="1"/>
          </p:cNvCxnSpPr>
          <p:nvPr/>
        </p:nvCxnSpPr>
        <p:spPr bwMode="auto">
          <a:xfrm flipH="1" flipV="1">
            <a:off x="7437438" y="2501901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3" name="AutoShape 26"/>
          <p:cNvSpPr>
            <a:spLocks noChangeArrowheads="1"/>
          </p:cNvSpPr>
          <p:nvPr/>
        </p:nvSpPr>
        <p:spPr bwMode="auto">
          <a:xfrm>
            <a:off x="7370763" y="3175000"/>
            <a:ext cx="150812" cy="177800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4" name="AutoShape 27"/>
          <p:cNvSpPr>
            <a:spLocks noChangeArrowheads="1"/>
          </p:cNvSpPr>
          <p:nvPr/>
        </p:nvSpPr>
        <p:spPr bwMode="auto">
          <a:xfrm>
            <a:off x="8339138" y="2368551"/>
            <a:ext cx="315912" cy="2984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in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7535863" y="895351"/>
            <a:ext cx="16081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Felicitation Event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FF"/>
                </a:solidFill>
                <a:cs typeface="Arial" pitchFamily="34" charset="0"/>
              </a:rPr>
              <a:t>28 March 2021</a:t>
            </a:r>
            <a:endParaRPr lang="en-US" sz="16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1053" name="AutoShape 29"/>
          <p:cNvCxnSpPr>
            <a:cxnSpLocks noChangeShapeType="1"/>
          </p:cNvCxnSpPr>
          <p:nvPr/>
        </p:nvCxnSpPr>
        <p:spPr bwMode="auto">
          <a:xfrm rot="10800000" flipH="1" flipV="1">
            <a:off x="8496300" y="1767205"/>
            <a:ext cx="0" cy="73152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6" name="AutoShape 30"/>
          <p:cNvSpPr>
            <a:spLocks noChangeArrowheads="1"/>
          </p:cNvSpPr>
          <p:nvPr/>
        </p:nvSpPr>
        <p:spPr bwMode="auto">
          <a:xfrm rot="10800000">
            <a:off x="8431213" y="1630362"/>
            <a:ext cx="150812" cy="177800"/>
          </a:xfrm>
          <a:prstGeom prst="roundRect">
            <a:avLst>
              <a:gd name="adj" fmla="val 31750"/>
            </a:avLst>
          </a:prstGeom>
          <a:solidFill>
            <a:srgbClr val="FF6600"/>
          </a:solidFill>
          <a:ln w="31750" algn="in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50881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2400" y="4442996"/>
            <a:ext cx="891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b="1" dirty="0" smtClean="0">
                <a:solidFill>
                  <a:srgbClr val="FFC000"/>
                </a:solidFill>
              </a:rPr>
              <a:t>Participants prepare after registering using CEL resources and through virtual support.</a:t>
            </a:r>
            <a:endParaRPr lang="en-US" sz="1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What can you do to learn more?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33400" y="22902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</a:t>
            </a:r>
            <a:r>
              <a:rPr lang="en-US" sz="1400" dirty="0" smtClean="0"/>
              <a:t>atch learning videos about coding concept and other skills</a:t>
            </a:r>
          </a:p>
        </p:txBody>
      </p:sp>
      <p:pic>
        <p:nvPicPr>
          <p:cNvPr id="42" name="Picture 9" descr="C:\Users\Irfan\Downloads\watching-t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3941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/>
          <p:nvPr/>
        </p:nvSpPr>
        <p:spPr>
          <a:xfrm>
            <a:off x="381000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1</a:t>
            </a:r>
          </a:p>
        </p:txBody>
      </p:sp>
      <p:pic>
        <p:nvPicPr>
          <p:cNvPr id="46" name="Picture 2" descr="C:\Users\Irfan\Downloads\online-suppo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081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3429000" y="4168973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Attend the next session</a:t>
            </a:r>
          </a:p>
        </p:txBody>
      </p:sp>
      <p:sp>
        <p:nvSpPr>
          <p:cNvPr id="61" name="Oval 60"/>
          <p:cNvSpPr/>
          <p:nvPr/>
        </p:nvSpPr>
        <p:spPr>
          <a:xfrm>
            <a:off x="3162300" y="3436700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29000" y="2290286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Watch the winners project on the website of CEL</a:t>
            </a:r>
            <a:endParaRPr lang="en-US" sz="1400" dirty="0"/>
          </a:p>
        </p:txBody>
      </p:sp>
      <p:pic>
        <p:nvPicPr>
          <p:cNvPr id="63" name="Picture 12" descr="C:\Users\Irfan\Downloads\resilienc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33941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val 63"/>
          <p:cNvSpPr/>
          <p:nvPr/>
        </p:nvSpPr>
        <p:spPr>
          <a:xfrm>
            <a:off x="3162300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97639" y="22902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Learn more about Sustainable Development Goals</a:t>
            </a:r>
          </a:p>
        </p:txBody>
      </p:sp>
      <p:sp>
        <p:nvSpPr>
          <p:cNvPr id="67" name="Oval 66"/>
          <p:cNvSpPr/>
          <p:nvPr/>
        </p:nvSpPr>
        <p:spPr>
          <a:xfrm>
            <a:off x="6603369" y="1568017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39" y="1339417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Our Supporters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pic>
        <p:nvPicPr>
          <p:cNvPr id="1026" name="Picture 2" descr="Teach for India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282" y="1659212"/>
            <a:ext cx="2489200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7" name="Picture 3" descr="Trans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282" y="3000649"/>
            <a:ext cx="21986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8" name="Picture 4" descr="UNLtd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757" y="1422674"/>
            <a:ext cx="12001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9" name="Picture 5" descr="Edrobovate 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9" y="3078437"/>
            <a:ext cx="4048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344860" y="742950"/>
            <a:ext cx="8666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</a:rPr>
              <a:t>We are extremely grateful to our partners below for making a concerted effort to encourage children in India to learn coding and showcase their coding talent to make this world a better place, </a:t>
            </a:r>
          </a:p>
        </p:txBody>
      </p:sp>
    </p:spTree>
    <p:extLst>
      <p:ext uri="{BB962C8B-B14F-4D97-AF65-F5344CB8AC3E}">
        <p14:creationId xmlns:p14="http://schemas.microsoft.com/office/powerpoint/2010/main" val="30806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160270"/>
            <a:ext cx="6830992" cy="65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32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32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2983230"/>
            <a:ext cx="800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4595396"/>
            <a:ext cx="8001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dirty="0" smtClean="0">
                <a:solidFill>
                  <a:prstClr val="white"/>
                </a:solidFill>
              </a:rPr>
              <a:t>Website</a:t>
            </a:r>
            <a:r>
              <a:rPr lang="en-US" sz="1600" dirty="0">
                <a:solidFill>
                  <a:prstClr val="white"/>
                </a:solidFill>
              </a:rPr>
              <a:t>: www.codetoenhancelearning.org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50881"/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E:\Steps to code\Clients\Shama School\Exposure Visit\ATL 2018\Selected\IMG-20180918-WA002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r="23103"/>
          <a:stretch/>
        </p:blipFill>
        <p:spPr bwMode="auto">
          <a:xfrm>
            <a:off x="4525180" y="-34816"/>
            <a:ext cx="4618820" cy="517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885950"/>
            <a:ext cx="4114800" cy="4467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5088" tIns="47544" rIns="95088" bIns="47544" rtlCol="0">
            <a:spAutoFit/>
          </a:bodyPr>
          <a:lstStyle/>
          <a:p>
            <a:pPr algn="ctr" defTabSz="950881"/>
            <a:r>
              <a:rPr lang="en-US" sz="20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20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" y="2416103"/>
            <a:ext cx="4297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881"/>
            <a:r>
              <a:rPr lang="en-US" sz="1600" dirty="0">
                <a:solidFill>
                  <a:prstClr val="white"/>
                </a:solidFill>
              </a:rPr>
              <a:t>Code to Enhance Learning is nonprofit uses coding </a:t>
            </a:r>
            <a:r>
              <a:rPr lang="en-US" sz="1600" dirty="0" smtClean="0">
                <a:solidFill>
                  <a:prstClr val="white"/>
                </a:solidFill>
              </a:rPr>
              <a:t>as a tool to </a:t>
            </a:r>
            <a:r>
              <a:rPr lang="en-US" sz="1600" dirty="0">
                <a:solidFill>
                  <a:prstClr val="white"/>
                </a:solidFill>
              </a:rPr>
              <a:t>build critical thinking, creativity, </a:t>
            </a:r>
            <a:r>
              <a:rPr lang="en-US" sz="1600" dirty="0" smtClean="0">
                <a:solidFill>
                  <a:prstClr val="white"/>
                </a:solidFill>
              </a:rPr>
              <a:t>collaboration and perseverance in </a:t>
            </a:r>
            <a:r>
              <a:rPr lang="en-US" sz="1600" dirty="0">
                <a:solidFill>
                  <a:prstClr val="white"/>
                </a:solidFill>
              </a:rPr>
              <a:t>children </a:t>
            </a:r>
            <a:r>
              <a:rPr lang="en-US" sz="1600" dirty="0" smtClean="0">
                <a:solidFill>
                  <a:prstClr val="white"/>
                </a:solidFill>
              </a:rPr>
              <a:t>in </a:t>
            </a:r>
            <a:r>
              <a:rPr lang="en-US" sz="1600" dirty="0">
                <a:solidFill>
                  <a:prstClr val="white"/>
                </a:solidFill>
              </a:rPr>
              <a:t>grade </a:t>
            </a:r>
            <a:r>
              <a:rPr lang="en-US" sz="1600" dirty="0" smtClean="0">
                <a:solidFill>
                  <a:prstClr val="white"/>
                </a:solidFill>
              </a:rPr>
              <a:t>4-9.</a:t>
            </a:r>
            <a:endParaRPr 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CEL Kids Hackathon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4860" y="742950"/>
            <a:ext cx="8666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</a:rPr>
              <a:t>CEL Kids Hackathon is an annual opportunity </a:t>
            </a:r>
            <a:r>
              <a:rPr lang="en-US" sz="1600" dirty="0" smtClean="0">
                <a:solidFill>
                  <a:prstClr val="white"/>
                </a:solidFill>
              </a:rPr>
              <a:t>for </a:t>
            </a:r>
            <a:r>
              <a:rPr lang="en-US" sz="1600" dirty="0">
                <a:solidFill>
                  <a:prstClr val="white"/>
                </a:solidFill>
              </a:rPr>
              <a:t>kids in grade 5-9 </a:t>
            </a:r>
            <a:r>
              <a:rPr lang="en-US" sz="1600" dirty="0" smtClean="0">
                <a:solidFill>
                  <a:prstClr val="white"/>
                </a:solidFill>
              </a:rPr>
              <a:t>to begin their coding journey and showcase </a:t>
            </a:r>
            <a:r>
              <a:rPr lang="en-US" sz="1600" dirty="0">
                <a:solidFill>
                  <a:prstClr val="white"/>
                </a:solidFill>
              </a:rPr>
              <a:t>their coding </a:t>
            </a:r>
            <a:r>
              <a:rPr lang="en-US" sz="1600" dirty="0" smtClean="0">
                <a:solidFill>
                  <a:prstClr val="white"/>
                </a:solidFill>
              </a:rPr>
              <a:t>talent by solving contextual problems aligned to UN Sustainable Development Goals.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2710994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Students Register</a:t>
            </a:r>
          </a:p>
        </p:txBody>
      </p:sp>
      <p:pic>
        <p:nvPicPr>
          <p:cNvPr id="39" name="Picture 7" descr="C:\Users\Irfan\Downloads\regist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val 39"/>
          <p:cNvSpPr/>
          <p:nvPr/>
        </p:nvSpPr>
        <p:spPr>
          <a:xfrm>
            <a:off x="362930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03979" y="2495550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W</a:t>
            </a:r>
            <a:r>
              <a:rPr lang="en-US" sz="1400" dirty="0" smtClean="0">
                <a:solidFill>
                  <a:prstClr val="white"/>
                </a:solidFill>
              </a:rPr>
              <a:t>atch learning videos about coding concept and other skills</a:t>
            </a:r>
          </a:p>
        </p:txBody>
      </p:sp>
      <p:pic>
        <p:nvPicPr>
          <p:cNvPr id="42" name="Picture 9" descr="C:\Users\Irfan\Downloads\watching-tv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779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/>
          <p:nvPr/>
        </p:nvSpPr>
        <p:spPr>
          <a:xfrm>
            <a:off x="3251579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46" name="Picture 2" descr="C:\Users\Irfan\Downloads\online-suppor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4239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6248400" y="2603272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Online Volunteers </a:t>
            </a:r>
          </a:p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Support </a:t>
            </a:r>
          </a:p>
        </p:txBody>
      </p:sp>
      <p:sp>
        <p:nvSpPr>
          <p:cNvPr id="61" name="Oval 60"/>
          <p:cNvSpPr/>
          <p:nvPr/>
        </p:nvSpPr>
        <p:spPr>
          <a:xfrm>
            <a:off x="5981700" y="1870999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48400" y="41190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Certificate with Personalized Feedback for all &amp; Prize Money for Winners</a:t>
            </a:r>
            <a:endParaRPr lang="en-US" sz="1400" dirty="0">
              <a:solidFill>
                <a:prstClr val="white"/>
              </a:solidFill>
            </a:endParaRPr>
          </a:p>
        </p:txBody>
      </p:sp>
      <p:pic>
        <p:nvPicPr>
          <p:cNvPr id="63" name="Picture 12" descr="C:\Users\Irfan\Downloads\resilienc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8088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val 63"/>
          <p:cNvSpPr/>
          <p:nvPr/>
        </p:nvSpPr>
        <p:spPr>
          <a:xfrm>
            <a:off x="5981700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200" y="4119086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Student code on phone or computer on problem </a:t>
            </a:r>
            <a:r>
              <a:rPr lang="en-US" sz="1400" dirty="0">
                <a:solidFill>
                  <a:prstClr val="white"/>
                </a:solidFill>
              </a:rPr>
              <a:t>s</a:t>
            </a:r>
            <a:r>
              <a:rPr lang="en-US" sz="1400" dirty="0" smtClean="0">
                <a:solidFill>
                  <a:prstClr val="white"/>
                </a:solidFill>
              </a:rPr>
              <a:t>tatement aligned to SDGs</a:t>
            </a:r>
          </a:p>
        </p:txBody>
      </p:sp>
      <p:sp>
        <p:nvSpPr>
          <p:cNvPr id="67" name="Oval 66"/>
          <p:cNvSpPr/>
          <p:nvPr/>
        </p:nvSpPr>
        <p:spPr>
          <a:xfrm>
            <a:off x="362930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4</a:t>
            </a:r>
          </a:p>
        </p:txBody>
      </p: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80886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" name="Group 68"/>
          <p:cNvGrpSpPr/>
          <p:nvPr/>
        </p:nvGrpSpPr>
        <p:grpSpPr>
          <a:xfrm>
            <a:off x="3861179" y="3395186"/>
            <a:ext cx="1371600" cy="685800"/>
            <a:chOff x="3868572" y="2965119"/>
            <a:chExt cx="1371600" cy="685800"/>
          </a:xfrm>
        </p:grpSpPr>
        <p:pic>
          <p:nvPicPr>
            <p:cNvPr id="70" name="Picture 6" descr="C:\Users\Irfan\Downloads\professor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572" y="2965119"/>
              <a:ext cx="6858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7" descr="C:\Users\Irfan\Downloads\professor (1)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4372" y="2965119"/>
              <a:ext cx="6858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71"/>
          <p:cNvSpPr txBox="1"/>
          <p:nvPr/>
        </p:nvSpPr>
        <p:spPr>
          <a:xfrm>
            <a:off x="3403979" y="433453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Expert Evaluation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251579" y="3509486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84610" y="133350"/>
            <a:ext cx="6192390" cy="465348"/>
          </a:xfrm>
          <a:prstGeom prst="rect">
            <a:avLst/>
          </a:prstGeom>
          <a:noFill/>
        </p:spPr>
        <p:txBody>
          <a:bodyPr wrap="square" lIns="95088" tIns="47544" rIns="95088" bIns="47544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</a:rPr>
              <a:t>How will I make Project for Hackathon?</a:t>
            </a:r>
            <a:endParaRPr lang="en-US" sz="2400" b="1" u="sng" dirty="0">
              <a:solidFill>
                <a:srgbClr val="FFC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" y="3157776"/>
            <a:ext cx="32004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C000"/>
                </a:solidFill>
              </a:rPr>
              <a:t>Phone using Pocket Code</a:t>
            </a:r>
          </a:p>
          <a:p>
            <a:pPr algn="ctr"/>
            <a:r>
              <a:rPr lang="en-US" sz="1600" dirty="0" smtClean="0"/>
              <a:t>Pocket code allows you to code on smart phone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Session on Pocket Code: </a:t>
            </a:r>
          </a:p>
          <a:p>
            <a:pPr algn="ctr"/>
            <a:r>
              <a:rPr lang="en-US" sz="1600" dirty="0" smtClean="0"/>
              <a:t>4-5 pm on Saturday &amp; Sunday</a:t>
            </a:r>
            <a:endParaRPr lang="en-US" sz="1600" dirty="0"/>
          </a:p>
        </p:txBody>
      </p:sp>
      <p:sp>
        <p:nvSpPr>
          <p:cNvPr id="65" name="AutoShape 4" descr="Sustainable Development Goals | unfoundatio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95094" y="76761"/>
            <a:ext cx="2272706" cy="2894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Snap ITC" pitchFamily="82" charset="0"/>
              </a:rPr>
              <a:t>Code to Enhance Learning</a:t>
            </a:r>
            <a:endParaRPr lang="en-US" sz="1100" b="1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10200" y="3157776"/>
            <a:ext cx="3200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FFC000"/>
                </a:solidFill>
              </a:rPr>
              <a:t>L</a:t>
            </a:r>
            <a:r>
              <a:rPr lang="en-US" b="1" u="sng" dirty="0" smtClean="0">
                <a:solidFill>
                  <a:srgbClr val="FFC000"/>
                </a:solidFill>
              </a:rPr>
              <a:t>aptop/desktop with Scratch</a:t>
            </a:r>
          </a:p>
          <a:p>
            <a:pPr algn="ctr"/>
            <a:r>
              <a:rPr lang="en-US" sz="1600" dirty="0" smtClean="0"/>
              <a:t>Pocket code allows you to code on smart phone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Session on Pocket Code: </a:t>
            </a:r>
          </a:p>
          <a:p>
            <a:pPr algn="ctr"/>
            <a:r>
              <a:rPr lang="en-US" sz="1600" dirty="0" smtClean="0"/>
              <a:t>6-7 </a:t>
            </a:r>
            <a:r>
              <a:rPr lang="en-US" sz="1600" dirty="0"/>
              <a:t>pm on Saturday &amp; Sunday</a:t>
            </a:r>
          </a:p>
          <a:p>
            <a:pPr algn="ctr"/>
            <a:endParaRPr lang="en-US" sz="1600" dirty="0"/>
          </a:p>
        </p:txBody>
      </p:sp>
      <p:pic>
        <p:nvPicPr>
          <p:cNvPr id="1026" name="Picture 2" descr="C:\Users\Irfan\Downloads\smartpho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4775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rfan\Downloads\lapto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97155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Irfan\Downloads\chec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658788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63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4303" y="102874"/>
            <a:ext cx="2107489" cy="3405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Code to Enhance Learning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83659" y="2724150"/>
            <a:ext cx="1659540" cy="4465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2266950"/>
            <a:ext cx="1923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Garamond" pitchFamily="18" charset="0"/>
              </a:rPr>
              <a:t>Norms</a:t>
            </a:r>
            <a:endParaRPr lang="en-US" sz="2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2050" name="Picture 2" descr="E:\Steps to code\CEL Kids Hackathon\2020\Felicitation Event\Felicitation Event Infirmation\Online\Presentation\mute-158486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080" y="803910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Speech, Bubble, Communication, Speak, Sign, Dialo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81" r="2859" b="55066"/>
          <a:stretch/>
        </p:blipFill>
        <p:spPr bwMode="auto">
          <a:xfrm>
            <a:off x="3688080" y="2190750"/>
            <a:ext cx="1005840" cy="97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88011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itchFamily="34" charset="0"/>
              </a:rPr>
              <a:t>Keep your audio on mute when you are not speaking</a:t>
            </a:r>
            <a:endParaRPr lang="en-US" sz="1600" dirty="0">
              <a:latin typeface="Berlin Sans FB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2253829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erlin Sans FB" pitchFamily="34" charset="0"/>
              </a:rPr>
              <a:t>Use chat box to ask question/comment/appreciate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8080" y="2526661"/>
            <a:ext cx="1005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Berlin Sans FB" pitchFamily="34" charset="0"/>
              </a:rPr>
              <a:t>Chat</a:t>
            </a:r>
            <a:endParaRPr lang="en-US" sz="1400" dirty="0">
              <a:latin typeface="Berlin Sans FB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71475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itchFamily="34" charset="0"/>
              </a:rPr>
              <a:t>Take notes</a:t>
            </a:r>
            <a:endParaRPr lang="en-US" sz="1600" dirty="0">
              <a:latin typeface="Berlin Sans FB" pitchFamily="34" charset="0"/>
            </a:endParaRPr>
          </a:p>
        </p:txBody>
      </p:sp>
      <p:pic>
        <p:nvPicPr>
          <p:cNvPr id="7" name="Picture 2" descr="C:\Users\Irfan\Downloads\no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60" y="3409950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9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074843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Lesson 3</a:t>
            </a:r>
          </a:p>
          <a:p>
            <a:pPr algn="ctr"/>
            <a:r>
              <a:rPr lang="en-US" sz="2800" b="1" dirty="0" smtClean="0"/>
              <a:t>My Car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6816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38350"/>
            <a:ext cx="3914774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2447" y="570205"/>
            <a:ext cx="787575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Objective:</a:t>
            </a:r>
          </a:p>
          <a:p>
            <a:endParaRPr lang="en-US" b="1" dirty="0"/>
          </a:p>
          <a:p>
            <a:r>
              <a:rPr lang="en-US" dirty="0"/>
              <a:t>We will make a car moving with wheels rolling on the road.</a:t>
            </a:r>
            <a:endParaRPr lang="en-US" sz="1600" b="1" dirty="0" smtClean="0"/>
          </a:p>
        </p:txBody>
      </p:sp>
      <p:sp>
        <p:nvSpPr>
          <p:cNvPr id="8" name="Rectangle 7"/>
          <p:cNvSpPr/>
          <p:nvPr/>
        </p:nvSpPr>
        <p:spPr>
          <a:xfrm rot="471258">
            <a:off x="5518479" y="2035970"/>
            <a:ext cx="1679351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Let’s look at the </a:t>
            </a:r>
            <a:r>
              <a:rPr lang="en-US" sz="1600" b="1" dirty="0" smtClean="0">
                <a:solidFill>
                  <a:schemeClr val="tx1"/>
                </a:solidFill>
              </a:rPr>
              <a:t>project!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45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2447" y="457200"/>
            <a:ext cx="787575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Loops</a:t>
            </a:r>
          </a:p>
          <a:p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449733" y="3344286"/>
            <a:ext cx="283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Let’s share </a:t>
            </a:r>
            <a:r>
              <a:rPr lang="en-US" dirty="0" smtClean="0"/>
              <a:t>the response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449733" y="2033675"/>
            <a:ext cx="7412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Talk </a:t>
            </a:r>
            <a:r>
              <a:rPr lang="en-US" b="1" dirty="0"/>
              <a:t>to your </a:t>
            </a:r>
            <a:r>
              <a:rPr lang="en-US" b="1" dirty="0" smtClean="0"/>
              <a:t>partner:</a:t>
            </a:r>
            <a:r>
              <a:rPr lang="en-US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here do you see loops in real life?</a:t>
            </a:r>
            <a:endParaRPr lang="en-US" dirty="0"/>
          </a:p>
        </p:txBody>
      </p:sp>
      <p:pic>
        <p:nvPicPr>
          <p:cNvPr id="11" name="Picture 2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80" y="2033675"/>
            <a:ext cx="867286" cy="77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82447" y="1143000"/>
            <a:ext cx="7412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Loops means same thing happening multiple times.</a:t>
            </a:r>
            <a:endParaRPr lang="en-US" dirty="0"/>
          </a:p>
        </p:txBody>
      </p:sp>
      <p:pic>
        <p:nvPicPr>
          <p:cNvPr id="13" name="Picture 4" descr="Image result for Sha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34" y="3285227"/>
            <a:ext cx="649932" cy="48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102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448" y="342900"/>
            <a:ext cx="833295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My Car: (Teacher Models)</a:t>
            </a:r>
          </a:p>
          <a:p>
            <a:endParaRPr lang="en-US" b="1" dirty="0"/>
          </a:p>
          <a:p>
            <a:r>
              <a:rPr lang="en-US" b="1" dirty="0" smtClean="0"/>
              <a:t>Let’s do abstraction to make understand project and make it simple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5822" y="1413874"/>
            <a:ext cx="2874579" cy="5788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1) What will happen on the stage?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429000" y="1382495"/>
            <a:ext cx="5630042" cy="15323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Buildings are moving back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Traffic signal is moving back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Car wheels are rolling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Car stops when brake is pressed playing braking sound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Car plays horn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Car turns on/off light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304800" y="3081888"/>
            <a:ext cx="2895600" cy="578882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2) What </a:t>
            </a:r>
            <a:r>
              <a:rPr lang="en-US" sz="1400" dirty="0"/>
              <a:t>sprite and backdrop will be needed on the stage</a:t>
            </a:r>
            <a:r>
              <a:rPr lang="en-US" sz="1400" dirty="0" smtClean="0"/>
              <a:t>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394480" y="3077945"/>
            <a:ext cx="1828800" cy="91440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Car Sprite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5334000" y="3077945"/>
            <a:ext cx="1828800" cy="91440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Building Sprite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7230242" y="3077945"/>
            <a:ext cx="1828800" cy="91440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Traffic Signal Sprite</a:t>
            </a:r>
          </a:p>
          <a:p>
            <a:endParaRPr lang="en-US" sz="1400" dirty="0"/>
          </a:p>
          <a:p>
            <a:endParaRPr lang="en-US" sz="1400" dirty="0" smtClean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566" y="3486150"/>
            <a:ext cx="542628" cy="42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D0D0D0"/>
              </a:clrFrom>
              <a:clrTo>
                <a:srgbClr val="D0D0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4" t="7868" r="17943"/>
          <a:stretch/>
        </p:blipFill>
        <p:spPr bwMode="auto">
          <a:xfrm>
            <a:off x="6033640" y="3409950"/>
            <a:ext cx="429521" cy="582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D0D0D0"/>
              </a:clrFrom>
              <a:clrTo>
                <a:srgbClr val="D0D0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9" t="13241" r="21372"/>
          <a:stretch/>
        </p:blipFill>
        <p:spPr bwMode="auto">
          <a:xfrm>
            <a:off x="7882020" y="3409950"/>
            <a:ext cx="525244" cy="582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5334000" y="4139327"/>
            <a:ext cx="1828800" cy="91440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Backdrop Street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080" y="4553235"/>
            <a:ext cx="680640" cy="38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3394480" y="4139327"/>
            <a:ext cx="1828800" cy="914400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Car Light Sprite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817" y="4573826"/>
            <a:ext cx="944126" cy="44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298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3596</TotalTime>
  <Words>850</Words>
  <Application>Microsoft Office PowerPoint</Application>
  <PresentationFormat>On-screen Show (16:9)</PresentationFormat>
  <Paragraphs>199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Clarity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</dc:creator>
  <cp:lastModifiedBy>Windows User</cp:lastModifiedBy>
  <cp:revision>446</cp:revision>
  <dcterms:created xsi:type="dcterms:W3CDTF">2006-08-16T00:00:00Z</dcterms:created>
  <dcterms:modified xsi:type="dcterms:W3CDTF">2020-12-25T06:45:11Z</dcterms:modified>
</cp:coreProperties>
</file>