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notesMasterIdLst>
    <p:notesMasterId r:id="rId21"/>
  </p:notesMasterIdLst>
  <p:sldIdLst>
    <p:sldId id="322" r:id="rId3"/>
    <p:sldId id="323" r:id="rId4"/>
    <p:sldId id="324" r:id="rId5"/>
    <p:sldId id="327" r:id="rId6"/>
    <p:sldId id="328" r:id="rId7"/>
    <p:sldId id="256" r:id="rId8"/>
    <p:sldId id="258" r:id="rId9"/>
    <p:sldId id="307" r:id="rId10"/>
    <p:sldId id="308" r:id="rId11"/>
    <p:sldId id="311" r:id="rId12"/>
    <p:sldId id="318" r:id="rId13"/>
    <p:sldId id="313" r:id="rId14"/>
    <p:sldId id="316" r:id="rId15"/>
    <p:sldId id="270" r:id="rId16"/>
    <p:sldId id="325" r:id="rId17"/>
    <p:sldId id="329" r:id="rId18"/>
    <p:sldId id="330" r:id="rId19"/>
    <p:sldId id="326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3AF8B47-4905-4DA8-9740-B33976A4B544}">
          <p14:sldIdLst>
            <p14:sldId id="322"/>
            <p14:sldId id="323"/>
            <p14:sldId id="324"/>
            <p14:sldId id="327"/>
            <p14:sldId id="328"/>
          </p14:sldIdLst>
        </p14:section>
        <p14:section name="Untitled Section" id="{6B9EDA16-E6CF-4090-9CAC-A577E31FD980}">
          <p14:sldIdLst>
            <p14:sldId id="256"/>
            <p14:sldId id="258"/>
            <p14:sldId id="307"/>
            <p14:sldId id="308"/>
            <p14:sldId id="311"/>
            <p14:sldId id="318"/>
            <p14:sldId id="313"/>
            <p14:sldId id="316"/>
            <p14:sldId id="270"/>
          </p14:sldIdLst>
        </p14:section>
        <p14:section name="Untitled Section" id="{9A656852-86B1-4950-A698-7C5F1C52A92B}">
          <p14:sldIdLst>
            <p14:sldId id="325"/>
            <p14:sldId id="329"/>
            <p14:sldId id="330"/>
            <p14:sldId id="32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83" autoAdjust="0"/>
  </p:normalViewPr>
  <p:slideViewPr>
    <p:cSldViewPr>
      <p:cViewPr>
        <p:scale>
          <a:sx n="60" d="100"/>
          <a:sy n="60" d="100"/>
        </p:scale>
        <p:origin x="-1656" y="-58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65984-2FE2-469E-8A3D-799F99BA64AA}" type="datetimeFigureOut">
              <a:rPr lang="en-US" smtClean="0"/>
              <a:t>12/25/2020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065E5-FEA3-46B5-A65F-6F5CBCA69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12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After noon! </a:t>
            </a:r>
          </a:p>
          <a:p>
            <a:endParaRPr lang="en-US" dirty="0" smtClean="0"/>
          </a:p>
          <a:p>
            <a:r>
              <a:rPr lang="en-US" dirty="0" smtClean="0"/>
              <a:t>Five years ago,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Afroz</a:t>
            </a:r>
            <a:r>
              <a:rPr lang="en-US" baseline="0" dirty="0" smtClean="0"/>
              <a:t> a grade 3 student asked me how does a computer work. After our discussion, I started researching about the computer curriculum and was surprised to see that kids only learn about hardware and office application which makes them conversant with computer.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4AE4-0304-4B8B-9E12-9BF99F6A1F8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427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</a:p>
          <a:p>
            <a:pPr marL="228600" indent="-228600">
              <a:buAutoNum type="arabicParenR"/>
            </a:pPr>
            <a:r>
              <a:rPr lang="en-US" dirty="0" smtClean="0"/>
              <a:t>Introduction</a:t>
            </a:r>
          </a:p>
          <a:p>
            <a:pPr marL="228600" indent="-228600">
              <a:buAutoNum type="arabicParenR"/>
            </a:pPr>
            <a:r>
              <a:rPr lang="en-US" dirty="0" smtClean="0"/>
              <a:t>Connections</a:t>
            </a:r>
          </a:p>
          <a:p>
            <a:pPr marL="228600" indent="-228600">
              <a:buAutoNum type="arabicParenR"/>
            </a:pPr>
            <a:r>
              <a:rPr lang="en-US" dirty="0" smtClean="0"/>
              <a:t>Benefits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</a:p>
          <a:p>
            <a:pPr marL="228600" indent="-228600">
              <a:buAutoNum type="arabicParenR"/>
            </a:pPr>
            <a:r>
              <a:rPr lang="en-US" dirty="0" smtClean="0"/>
              <a:t>Introduction</a:t>
            </a:r>
          </a:p>
          <a:p>
            <a:pPr marL="228600" indent="-228600">
              <a:buAutoNum type="arabicParenR"/>
            </a:pPr>
            <a:r>
              <a:rPr lang="en-US" dirty="0" smtClean="0"/>
              <a:t>Connections</a:t>
            </a:r>
          </a:p>
          <a:p>
            <a:pPr marL="228600" indent="-228600">
              <a:buAutoNum type="arabicParenR"/>
            </a:pPr>
            <a:r>
              <a:rPr lang="en-US" dirty="0" smtClean="0"/>
              <a:t>Benefits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</a:p>
          <a:p>
            <a:pPr marL="228600" indent="-228600">
              <a:buAutoNum type="arabicParenR"/>
            </a:pPr>
            <a:r>
              <a:rPr lang="en-US" dirty="0" smtClean="0"/>
              <a:t>Introduction</a:t>
            </a:r>
          </a:p>
          <a:p>
            <a:pPr marL="228600" indent="-228600">
              <a:buAutoNum type="arabicParenR"/>
            </a:pPr>
            <a:r>
              <a:rPr lang="en-US" dirty="0" smtClean="0"/>
              <a:t>Connections</a:t>
            </a:r>
          </a:p>
          <a:p>
            <a:pPr marL="228600" indent="-228600">
              <a:buAutoNum type="arabicParenR"/>
            </a:pPr>
            <a:r>
              <a:rPr lang="en-US" dirty="0" smtClean="0"/>
              <a:t>Benefits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Our solution 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4AE4-0304-4B8B-9E12-9BF99F6A1F8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33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Our solution 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4AE4-0304-4B8B-9E12-9BF99F6A1F8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3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After noon! </a:t>
            </a:r>
          </a:p>
          <a:p>
            <a:endParaRPr lang="en-US" dirty="0" smtClean="0"/>
          </a:p>
          <a:p>
            <a:r>
              <a:rPr lang="en-US" dirty="0" smtClean="0"/>
              <a:t>Five years ago,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Afroz</a:t>
            </a:r>
            <a:r>
              <a:rPr lang="en-US" baseline="0" dirty="0" smtClean="0"/>
              <a:t> a grade 3 student asked me how does a computer work. After our discussion, I started researching about the computer curriculum and was surprised to see that kids only learn about hardware and office application which makes them conversant with computer.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4AE4-0304-4B8B-9E12-9BF99F6A1F8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42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Our solution 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4AE4-0304-4B8B-9E12-9BF99F6A1F8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23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Our solution 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4AE4-0304-4B8B-9E12-9BF99F6A1F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3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6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</a:p>
          <a:p>
            <a:pPr marL="228600" indent="-228600">
              <a:buAutoNum type="arabicParenR"/>
            </a:pPr>
            <a:r>
              <a:rPr lang="en-US" dirty="0" smtClean="0"/>
              <a:t>Introduction</a:t>
            </a:r>
          </a:p>
          <a:p>
            <a:pPr marL="228600" indent="-228600">
              <a:buAutoNum type="arabicParenR"/>
            </a:pPr>
            <a:r>
              <a:rPr lang="en-US" dirty="0" smtClean="0"/>
              <a:t>Connections</a:t>
            </a:r>
          </a:p>
          <a:p>
            <a:pPr marL="228600" indent="-228600">
              <a:buAutoNum type="arabicParenR"/>
            </a:pPr>
            <a:r>
              <a:rPr lang="en-US" dirty="0" smtClean="0"/>
              <a:t>Benefits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</a:p>
          <a:p>
            <a:pPr marL="228600" indent="-228600">
              <a:buAutoNum type="arabicParenR"/>
            </a:pPr>
            <a:r>
              <a:rPr lang="en-US" dirty="0" smtClean="0"/>
              <a:t>Introduction</a:t>
            </a:r>
          </a:p>
          <a:p>
            <a:pPr marL="228600" indent="-228600">
              <a:buAutoNum type="arabicParenR"/>
            </a:pPr>
            <a:r>
              <a:rPr lang="en-US" dirty="0" smtClean="0"/>
              <a:t>Connections</a:t>
            </a:r>
          </a:p>
          <a:p>
            <a:pPr marL="228600" indent="-228600">
              <a:buAutoNum type="arabicParenR"/>
            </a:pPr>
            <a:r>
              <a:rPr lang="en-US" dirty="0" smtClean="0"/>
              <a:t>Benefits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</a:p>
          <a:p>
            <a:pPr marL="228600" indent="-228600">
              <a:buAutoNum type="arabicParenR"/>
            </a:pPr>
            <a:r>
              <a:rPr lang="en-US" dirty="0" smtClean="0"/>
              <a:t>Introduction</a:t>
            </a:r>
          </a:p>
          <a:p>
            <a:pPr marL="228600" indent="-228600">
              <a:buAutoNum type="arabicParenR"/>
            </a:pPr>
            <a:r>
              <a:rPr lang="en-US" dirty="0" smtClean="0"/>
              <a:t>Connections</a:t>
            </a:r>
          </a:p>
          <a:p>
            <a:pPr marL="228600" indent="-228600">
              <a:buAutoNum type="arabicParenR"/>
            </a:pPr>
            <a:r>
              <a:rPr lang="en-US" dirty="0" smtClean="0"/>
              <a:t>Benefits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5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0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6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1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7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2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28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03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830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66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0"/>
            <a:ext cx="7772400" cy="102155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7544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08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63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01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772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526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280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035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180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099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441" indent="0">
              <a:buNone/>
              <a:defRPr sz="2000" b="1"/>
            </a:lvl2pPr>
            <a:lvl3pPr marL="950881" indent="0">
              <a:buNone/>
              <a:defRPr sz="1900" b="1"/>
            </a:lvl3pPr>
            <a:lvl4pPr marL="1426321" indent="0">
              <a:buNone/>
              <a:defRPr sz="1700" b="1"/>
            </a:lvl4pPr>
            <a:lvl5pPr marL="1901761" indent="0">
              <a:buNone/>
              <a:defRPr sz="1700" b="1"/>
            </a:lvl5pPr>
            <a:lvl6pPr marL="2377202" indent="0">
              <a:buNone/>
              <a:defRPr sz="1700" b="1"/>
            </a:lvl6pPr>
            <a:lvl7pPr marL="2852643" indent="0">
              <a:buNone/>
              <a:defRPr sz="1700" b="1"/>
            </a:lvl7pPr>
            <a:lvl8pPr marL="3328082" indent="0">
              <a:buNone/>
              <a:defRPr sz="1700" b="1"/>
            </a:lvl8pPr>
            <a:lvl9pPr marL="3803523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441" indent="0">
              <a:buNone/>
              <a:defRPr sz="2000" b="1"/>
            </a:lvl2pPr>
            <a:lvl3pPr marL="950881" indent="0">
              <a:buNone/>
              <a:defRPr sz="1900" b="1"/>
            </a:lvl3pPr>
            <a:lvl4pPr marL="1426321" indent="0">
              <a:buNone/>
              <a:defRPr sz="1700" b="1"/>
            </a:lvl4pPr>
            <a:lvl5pPr marL="1901761" indent="0">
              <a:buNone/>
              <a:defRPr sz="1700" b="1"/>
            </a:lvl5pPr>
            <a:lvl6pPr marL="2377202" indent="0">
              <a:buNone/>
              <a:defRPr sz="1700" b="1"/>
            </a:lvl6pPr>
            <a:lvl7pPr marL="2852643" indent="0">
              <a:buNone/>
              <a:defRPr sz="1700" b="1"/>
            </a:lvl7pPr>
            <a:lvl8pPr marL="3328082" indent="0">
              <a:buNone/>
              <a:defRPr sz="1700" b="1"/>
            </a:lvl8pPr>
            <a:lvl9pPr marL="3803523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086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5594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0489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0" cy="438983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75441" indent="0">
              <a:buNone/>
              <a:defRPr sz="1200"/>
            </a:lvl2pPr>
            <a:lvl3pPr marL="950881" indent="0">
              <a:buNone/>
              <a:defRPr sz="1100"/>
            </a:lvl3pPr>
            <a:lvl4pPr marL="1426321" indent="0">
              <a:buNone/>
              <a:defRPr sz="1000"/>
            </a:lvl4pPr>
            <a:lvl5pPr marL="1901761" indent="0">
              <a:buNone/>
              <a:defRPr sz="1000"/>
            </a:lvl5pPr>
            <a:lvl6pPr marL="2377202" indent="0">
              <a:buNone/>
              <a:defRPr sz="1000"/>
            </a:lvl6pPr>
            <a:lvl7pPr marL="2852643" indent="0">
              <a:buNone/>
              <a:defRPr sz="1000"/>
            </a:lvl7pPr>
            <a:lvl8pPr marL="3328082" indent="0">
              <a:buNone/>
              <a:defRPr sz="1000"/>
            </a:lvl8pPr>
            <a:lvl9pPr marL="380352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07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400"/>
            </a:lvl1pPr>
            <a:lvl2pPr marL="475441" indent="0">
              <a:buNone/>
              <a:defRPr sz="2900"/>
            </a:lvl2pPr>
            <a:lvl3pPr marL="950881" indent="0">
              <a:buNone/>
              <a:defRPr sz="2500"/>
            </a:lvl3pPr>
            <a:lvl4pPr marL="1426321" indent="0">
              <a:buNone/>
              <a:defRPr sz="2000"/>
            </a:lvl4pPr>
            <a:lvl5pPr marL="1901761" indent="0">
              <a:buNone/>
              <a:defRPr sz="2000"/>
            </a:lvl5pPr>
            <a:lvl6pPr marL="2377202" indent="0">
              <a:buNone/>
              <a:defRPr sz="2000"/>
            </a:lvl6pPr>
            <a:lvl7pPr marL="2852643" indent="0">
              <a:buNone/>
              <a:defRPr sz="2000"/>
            </a:lvl7pPr>
            <a:lvl8pPr marL="3328082" indent="0">
              <a:buNone/>
              <a:defRPr sz="2000"/>
            </a:lvl8pPr>
            <a:lvl9pPr marL="3803523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75441" indent="0">
              <a:buNone/>
              <a:defRPr sz="1200"/>
            </a:lvl2pPr>
            <a:lvl3pPr marL="950881" indent="0">
              <a:buNone/>
              <a:defRPr sz="1100"/>
            </a:lvl3pPr>
            <a:lvl4pPr marL="1426321" indent="0">
              <a:buNone/>
              <a:defRPr sz="1000"/>
            </a:lvl4pPr>
            <a:lvl5pPr marL="1901761" indent="0">
              <a:buNone/>
              <a:defRPr sz="1000"/>
            </a:lvl5pPr>
            <a:lvl6pPr marL="2377202" indent="0">
              <a:buNone/>
              <a:defRPr sz="1000"/>
            </a:lvl6pPr>
            <a:lvl7pPr marL="2852643" indent="0">
              <a:buNone/>
              <a:defRPr sz="1000"/>
            </a:lvl7pPr>
            <a:lvl8pPr marL="3328082" indent="0">
              <a:buNone/>
              <a:defRPr sz="1000"/>
            </a:lvl8pPr>
            <a:lvl9pPr marL="380352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947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4959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06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70C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5088" tIns="47544" rIns="95088" bIns="4754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5088" tIns="47544" rIns="95088" bIns="475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95088" tIns="47544" rIns="95088" bIns="4754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50881"/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50881"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95088" tIns="47544" rIns="95088" bIns="4754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50881"/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</p:spPr>
        <p:txBody>
          <a:bodyPr vert="horz" lIns="95088" tIns="47544" rIns="95088" bIns="4754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50881"/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50881"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9092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50881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581" indent="-356581" algn="l" defTabSz="950881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2590" indent="-297150" algn="l" defTabSz="950881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601" indent="-237720" algn="l" defTabSz="95088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4042" indent="-237720" algn="l" defTabSz="95088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39481" indent="-237720" algn="l" defTabSz="95088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14922" indent="-237720" algn="l" defTabSz="9508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0362" indent="-237720" algn="l" defTabSz="9508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03" indent="-237720" algn="l" defTabSz="9508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41243" indent="-237720" algn="l" defTabSz="9508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41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0881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6321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1761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7202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2643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28082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03523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5.jpe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2796" y="3068603"/>
            <a:ext cx="6096000" cy="13320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5088" tIns="47544" rIns="95088" bIns="47544" rtlCol="0">
            <a:spAutoFit/>
          </a:bodyPr>
          <a:lstStyle/>
          <a:p>
            <a:pPr algn="ctr" defTabSz="950881"/>
            <a:r>
              <a:rPr lang="en-US" sz="2400" b="1" dirty="0" smtClean="0">
                <a:solidFill>
                  <a:srgbClr val="0070C0"/>
                </a:solidFill>
                <a:latin typeface="Snap ITC" pitchFamily="82" charset="0"/>
              </a:rPr>
              <a:t>Welcome!</a:t>
            </a:r>
          </a:p>
          <a:p>
            <a:pPr algn="ctr" defTabSz="950881"/>
            <a:r>
              <a:rPr lang="en-US" sz="2400" b="1" dirty="0" smtClean="0">
                <a:solidFill>
                  <a:srgbClr val="0070C0"/>
                </a:solidFill>
                <a:latin typeface="Snap ITC" pitchFamily="82" charset="0"/>
              </a:rPr>
              <a:t>CEL Kids Hackathon</a:t>
            </a:r>
          </a:p>
          <a:p>
            <a:pPr algn="ctr" defTabSz="950881"/>
            <a:r>
              <a:rPr lang="en-US" sz="2400" b="1" dirty="0" smtClean="0">
                <a:solidFill>
                  <a:srgbClr val="0070C0"/>
                </a:solidFill>
                <a:latin typeface="Snap ITC" pitchFamily="82" charset="0"/>
              </a:rPr>
              <a:t>Prep Session for Scratch</a:t>
            </a:r>
            <a:endParaRPr lang="en-US" sz="2400" b="1" dirty="0">
              <a:solidFill>
                <a:srgbClr val="0070C0"/>
              </a:solidFill>
              <a:latin typeface="Snap ITC" pitchFamily="82" charset="0"/>
            </a:endParaRPr>
          </a:p>
        </p:txBody>
      </p:sp>
      <p:pic>
        <p:nvPicPr>
          <p:cNvPr id="7" name="Picture 4" descr="E:\Steps to code\Marketing\Clipart images\Picture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878" y="293496"/>
            <a:ext cx="3197837" cy="2659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344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448" y="342900"/>
            <a:ext cx="802815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Colorful </a:t>
            </a:r>
            <a:r>
              <a:rPr lang="en-US" sz="2400" b="1" dirty="0" smtClean="0"/>
              <a:t>Patterns: </a:t>
            </a:r>
            <a:r>
              <a:rPr lang="en-US" sz="1600" b="1" dirty="0" smtClean="0"/>
              <a:t>(Teacher Models)</a:t>
            </a:r>
          </a:p>
          <a:p>
            <a:endParaRPr lang="en-US" sz="1600" b="1" dirty="0"/>
          </a:p>
          <a:p>
            <a:r>
              <a:rPr lang="en-US" b="1" dirty="0" smtClean="0"/>
              <a:t>Let’s write codes and make the project…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04800" y="1521619"/>
            <a:ext cx="8512834" cy="2650331"/>
            <a:chOff x="277380" y="2028824"/>
            <a:chExt cx="8512834" cy="353377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200" y="2028824"/>
              <a:ext cx="4904014" cy="3533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380" y="2028825"/>
              <a:ext cx="3599295" cy="3533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432393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448" y="342900"/>
            <a:ext cx="802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Quiz 1:</a:t>
            </a:r>
          </a:p>
        </p:txBody>
      </p:sp>
      <p:pic>
        <p:nvPicPr>
          <p:cNvPr id="13" name="Picture 4" descr="Image result for Sha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53" y="3340484"/>
            <a:ext cx="564501" cy="487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170153" y="800100"/>
            <a:ext cx="744044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Talk </a:t>
            </a:r>
            <a:r>
              <a:rPr lang="en-US" b="1" dirty="0"/>
              <a:t>to your </a:t>
            </a:r>
            <a:r>
              <a:rPr lang="en-US" b="1" dirty="0" smtClean="0"/>
              <a:t>partner:</a:t>
            </a:r>
            <a:r>
              <a:rPr lang="en-US" dirty="0" smtClean="0"/>
              <a:t> </a:t>
            </a:r>
          </a:p>
          <a:p>
            <a:r>
              <a:rPr lang="en-US" dirty="0"/>
              <a:t>1. What will happen with block                                  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 smtClean="0"/>
              <a:t>A) sprite </a:t>
            </a:r>
            <a:r>
              <a:rPr lang="en-US" dirty="0"/>
              <a:t>will say X is 0 and Y is 0	</a:t>
            </a:r>
          </a:p>
          <a:p>
            <a:r>
              <a:rPr lang="en-US" dirty="0" smtClean="0"/>
              <a:t>B</a:t>
            </a:r>
            <a:r>
              <a:rPr lang="en-US" dirty="0"/>
              <a:t>) sprite will go in the center of the stage</a:t>
            </a:r>
          </a:p>
          <a:p>
            <a:r>
              <a:rPr lang="en-US" dirty="0"/>
              <a:t>C) sprite will go at the bottom of the </a:t>
            </a:r>
            <a:r>
              <a:rPr lang="en-US" dirty="0" smtClean="0"/>
              <a:t>stage</a:t>
            </a:r>
            <a:endParaRPr lang="en-US" dirty="0"/>
          </a:p>
          <a:p>
            <a:r>
              <a:rPr lang="en-US" dirty="0" smtClean="0"/>
              <a:t>D</a:t>
            </a:r>
            <a:r>
              <a:rPr lang="en-US" dirty="0"/>
              <a:t>) sprite will go at the top of the </a:t>
            </a:r>
            <a:r>
              <a:rPr lang="en-US" dirty="0" smtClean="0"/>
              <a:t>stage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170154" y="3481685"/>
            <a:ext cx="1855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Let’s </a:t>
            </a:r>
            <a:r>
              <a:rPr lang="en-US" sz="2400" dirty="0" smtClean="0"/>
              <a:t>share.</a:t>
            </a:r>
            <a:endParaRPr lang="en-US" sz="2400" dirty="0"/>
          </a:p>
        </p:txBody>
      </p:sp>
      <p:pic>
        <p:nvPicPr>
          <p:cNvPr id="16" name="Picture 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00100"/>
            <a:ext cx="753285" cy="58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133951"/>
            <a:ext cx="1962171" cy="37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14081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448" y="342900"/>
            <a:ext cx="802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Quiz 2:</a:t>
            </a:r>
          </a:p>
        </p:txBody>
      </p:sp>
      <p:pic>
        <p:nvPicPr>
          <p:cNvPr id="17" name="Picture 4" descr="Image result for Sha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068" y="4400550"/>
            <a:ext cx="649932" cy="487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1524001" y="769851"/>
            <a:ext cx="74121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Talk </a:t>
            </a:r>
            <a:r>
              <a:rPr lang="en-US" b="1" dirty="0"/>
              <a:t>to your </a:t>
            </a:r>
            <a:r>
              <a:rPr lang="en-US" b="1" dirty="0" smtClean="0"/>
              <a:t>partner:</a:t>
            </a:r>
            <a:r>
              <a:rPr lang="en-US" dirty="0" smtClean="0"/>
              <a:t> </a:t>
            </a:r>
          </a:p>
          <a:p>
            <a:r>
              <a:rPr lang="en-US" sz="1600" dirty="0"/>
              <a:t>We want to make a project where when a key is pressed on the keyboard the sprite makes squares one after the another at </a:t>
            </a:r>
            <a:r>
              <a:rPr lang="en-US" sz="1600" dirty="0" smtClean="0"/>
              <a:t>10 </a:t>
            </a:r>
            <a:r>
              <a:rPr lang="en-US" sz="1600" dirty="0"/>
              <a:t>degrees with vertex fixed as shown in the image.  </a:t>
            </a:r>
            <a:endParaRPr lang="en-US" sz="1600" dirty="0" smtClean="0"/>
          </a:p>
          <a:p>
            <a:r>
              <a:rPr lang="en-US" sz="1600" dirty="0" smtClean="0"/>
              <a:t>Which </a:t>
            </a:r>
            <a:r>
              <a:rPr lang="en-US" sz="1600" dirty="0"/>
              <a:t>of the program given below is correct</a:t>
            </a:r>
            <a:r>
              <a:rPr lang="en-US" sz="1600" dirty="0" smtClean="0"/>
              <a:t>?</a:t>
            </a:r>
            <a:r>
              <a:rPr lang="en-US" sz="1600" dirty="0"/>
              <a:t> 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54710" y="4484601"/>
            <a:ext cx="2835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Let’s share </a:t>
            </a:r>
            <a:r>
              <a:rPr lang="en-US" dirty="0" smtClean="0"/>
              <a:t>the response.</a:t>
            </a:r>
            <a:endParaRPr lang="en-US" dirty="0"/>
          </a:p>
        </p:txBody>
      </p:sp>
      <p:pic>
        <p:nvPicPr>
          <p:cNvPr id="20" name="Picture 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7" y="769851"/>
            <a:ext cx="867286" cy="58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310" y="2123936"/>
            <a:ext cx="18002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87" y="2145367"/>
            <a:ext cx="1743075" cy="175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421560" y="1714500"/>
            <a:ext cx="2874841" cy="2459910"/>
            <a:chOff x="111538307" y="106846625"/>
            <a:chExt cx="2357651" cy="2353542"/>
          </a:xfrm>
        </p:grpSpPr>
        <p:pic>
          <p:nvPicPr>
            <p:cNvPr id="5127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38307" y="107399942"/>
              <a:ext cx="1895475" cy="1800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cxnSp>
          <p:nvCxnSpPr>
            <p:cNvPr id="5128" name="AutoShape 8"/>
            <p:cNvCxnSpPr>
              <a:cxnSpLocks noChangeShapeType="1"/>
            </p:cNvCxnSpPr>
            <p:nvPr/>
          </p:nvCxnSpPr>
          <p:spPr bwMode="auto">
            <a:xfrm flipV="1">
              <a:off x="112428895" y="107152293"/>
              <a:ext cx="1085850" cy="1143000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cxnSp>
        <p:sp>
          <p:nvSpPr>
            <p:cNvPr id="4" name="Freeform 9"/>
            <p:cNvSpPr>
              <a:spLocks/>
            </p:cNvSpPr>
            <p:nvPr/>
          </p:nvSpPr>
          <p:spPr bwMode="auto">
            <a:xfrm>
              <a:off x="113105170" y="107114193"/>
              <a:ext cx="285750" cy="171450"/>
            </a:xfrm>
            <a:custGeom>
              <a:avLst/>
              <a:gdLst>
                <a:gd name="T0" fmla="*/ 0 w 285750"/>
                <a:gd name="T1" fmla="*/ 0 h 171450"/>
                <a:gd name="T2" fmla="*/ 285750 w 285750"/>
                <a:gd name="T3" fmla="*/ 171450 h 171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5750" h="171450">
                  <a:moveTo>
                    <a:pt x="0" y="0"/>
                  </a:moveTo>
                  <a:cubicBezTo>
                    <a:pt x="84137" y="11906"/>
                    <a:pt x="168275" y="23813"/>
                    <a:pt x="285750" y="17145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5130" name="AutoShape 10"/>
            <p:cNvCxnSpPr>
              <a:cxnSpLocks noChangeShapeType="1"/>
            </p:cNvCxnSpPr>
            <p:nvPr/>
          </p:nvCxnSpPr>
          <p:spPr bwMode="auto">
            <a:xfrm flipV="1">
              <a:off x="112438420" y="106961793"/>
              <a:ext cx="752475" cy="13239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cxnSp>
        <p:sp>
          <p:nvSpPr>
            <p:cNvPr id="5" name="Text Box 11"/>
            <p:cNvSpPr txBox="1">
              <a:spLocks noChangeArrowheads="1"/>
            </p:cNvSpPr>
            <p:nvPr/>
          </p:nvSpPr>
          <p:spPr bwMode="auto">
            <a:xfrm rot="2203129">
              <a:off x="112981559" y="106846625"/>
              <a:ext cx="914399" cy="2339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10 degrees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99523" y="3907771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Option A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2302421" y="3897411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Option B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321262" y="3882209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Option C</a:t>
            </a:r>
            <a:endParaRPr lang="en-US" sz="1600" dirty="0"/>
          </a:p>
        </p:txBody>
      </p:sp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437" y="2145084"/>
            <a:ext cx="1771650" cy="1778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1077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447" y="342900"/>
            <a:ext cx="787575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Closing:</a:t>
            </a:r>
          </a:p>
          <a:p>
            <a:endParaRPr lang="en-US" sz="24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What did we do today?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What is one thing that you liked in the class the most?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What did you learn?</a:t>
            </a:r>
          </a:p>
        </p:txBody>
      </p:sp>
    </p:spTree>
    <p:extLst>
      <p:ext uri="{BB962C8B-B14F-4D97-AF65-F5344CB8AC3E}">
        <p14:creationId xmlns:p14="http://schemas.microsoft.com/office/powerpoint/2010/main" val="24873583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Image result for square objects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Image result for square objects"/>
          <p:cNvSpPr>
            <a:spLocks noChangeAspect="1" noChangeArrowheads="1"/>
          </p:cNvSpPr>
          <p:nvPr/>
        </p:nvSpPr>
        <p:spPr bwMode="auto">
          <a:xfrm>
            <a:off x="307975" y="59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228321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3410831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795094" y="76761"/>
            <a:ext cx="2272706" cy="2894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950881"/>
            <a:r>
              <a:rPr lang="en-US" sz="11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1100" b="1" dirty="0">
              <a:solidFill>
                <a:srgbClr val="0070C0"/>
              </a:solidFill>
              <a:latin typeface="Snap ITC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1776" y="209550"/>
            <a:ext cx="5330824" cy="465348"/>
          </a:xfrm>
          <a:prstGeom prst="rect">
            <a:avLst/>
          </a:prstGeom>
          <a:noFill/>
        </p:spPr>
        <p:txBody>
          <a:bodyPr wrap="square" lIns="95088" tIns="47544" rIns="95088" bIns="47544" rtlCol="0">
            <a:spAutoFit/>
          </a:bodyPr>
          <a:lstStyle/>
          <a:p>
            <a:pPr defTabSz="950881"/>
            <a:r>
              <a:rPr lang="en-US" sz="2400" b="1" u="sng" dirty="0">
                <a:solidFill>
                  <a:srgbClr val="FFC000"/>
                </a:solidFill>
              </a:rPr>
              <a:t>Timelines to Remember</a:t>
            </a:r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60375" y="984251"/>
            <a:ext cx="2117725" cy="765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Virtual Support Starts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19 Dec 2</a:t>
            </a:r>
            <a:r>
              <a:rPr lang="en-US" sz="1600" b="1" dirty="0">
                <a:solidFill>
                  <a:srgbClr val="FFFFFF"/>
                </a:solidFill>
                <a:cs typeface="Arial" pitchFamily="34" charset="0"/>
              </a:rPr>
              <a:t>1</a:t>
            </a:r>
            <a:endParaRPr lang="en-US" sz="1600" b="1" dirty="0" smtClean="0">
              <a:solidFill>
                <a:srgbClr val="FFFFFF"/>
              </a:solidFill>
              <a:cs typeface="Arial" pitchFamily="34" charset="0"/>
            </a:endParaRPr>
          </a:p>
        </p:txBody>
      </p:sp>
      <p:cxnSp>
        <p:nvCxnSpPr>
          <p:cNvPr id="1027" name="AutoShape 3"/>
          <p:cNvCxnSpPr>
            <a:cxnSpLocks noChangeShapeType="1"/>
          </p:cNvCxnSpPr>
          <p:nvPr/>
        </p:nvCxnSpPr>
        <p:spPr bwMode="auto">
          <a:xfrm flipV="1">
            <a:off x="222250" y="2506663"/>
            <a:ext cx="8693150" cy="0"/>
          </a:xfrm>
          <a:prstGeom prst="straightConnector1">
            <a:avLst/>
          </a:prstGeom>
          <a:noFill/>
          <a:ln w="76200" algn="ctr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00075" y="2376488"/>
            <a:ext cx="315913" cy="29845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282700" y="2379663"/>
            <a:ext cx="314325" cy="30003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2354263" y="2384426"/>
            <a:ext cx="315912" cy="29845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5854700" y="2387601"/>
            <a:ext cx="314325" cy="3000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7280275" y="2379663"/>
            <a:ext cx="314325" cy="30003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52400" y="3529013"/>
            <a:ext cx="1216025" cy="63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Registration Starts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23 Nov</a:t>
            </a:r>
            <a:endParaRPr lang="en-US" sz="1600" dirty="0" smtClean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801813" y="3444875"/>
            <a:ext cx="1506537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cs typeface="Arial" pitchFamily="34" charset="0"/>
              </a:rPr>
              <a:t>Registration Ends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cs typeface="Arial" pitchFamily="34" charset="0"/>
              </a:rPr>
              <a:t>15 Jan 2021</a:t>
            </a:r>
            <a:endParaRPr lang="en-US" sz="1600" smtClean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6727825" y="3540125"/>
            <a:ext cx="1401763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cs typeface="Arial" pitchFamily="34" charset="0"/>
              </a:rPr>
              <a:t>Result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cs typeface="Arial" pitchFamily="34" charset="0"/>
              </a:rPr>
              <a:t>14 March 2021</a:t>
            </a:r>
            <a:endParaRPr lang="en-US" sz="1600" smtClean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4471988" y="2393951"/>
            <a:ext cx="315912" cy="3000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800600" y="965201"/>
            <a:ext cx="239712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Submission of deliverables by 6:00 pm 7 Feb</a:t>
            </a:r>
            <a:endParaRPr lang="en-US" sz="1600" dirty="0" smtClean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3584575" y="3282950"/>
            <a:ext cx="2130425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Hackathon Week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Starts 1 Feb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Participants receive problem statement</a:t>
            </a:r>
            <a:endParaRPr lang="en-US" sz="1600" dirty="0" smtClean="0">
              <a:solidFill>
                <a:prstClr val="white"/>
              </a:solidFill>
              <a:cs typeface="Arial" pitchFamily="34" charset="0"/>
            </a:endParaRPr>
          </a:p>
        </p:txBody>
      </p:sp>
      <p:cxnSp>
        <p:nvCxnSpPr>
          <p:cNvPr id="1039" name="AutoShape 15"/>
          <p:cNvCxnSpPr>
            <a:cxnSpLocks noChangeShapeType="1"/>
          </p:cNvCxnSpPr>
          <p:nvPr/>
        </p:nvCxnSpPr>
        <p:spPr bwMode="auto">
          <a:xfrm flipV="1">
            <a:off x="1422400" y="1762443"/>
            <a:ext cx="0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18" name="AutoShape 16"/>
          <p:cNvSpPr>
            <a:spLocks noChangeArrowheads="1"/>
          </p:cNvSpPr>
          <p:nvPr/>
        </p:nvSpPr>
        <p:spPr bwMode="auto">
          <a:xfrm>
            <a:off x="1339850" y="1631951"/>
            <a:ext cx="152400" cy="176212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cxnSp>
        <p:nvCxnSpPr>
          <p:cNvPr id="1041" name="AutoShape 17"/>
          <p:cNvCxnSpPr>
            <a:cxnSpLocks noChangeShapeType="1"/>
          </p:cNvCxnSpPr>
          <p:nvPr/>
        </p:nvCxnSpPr>
        <p:spPr bwMode="auto">
          <a:xfrm flipH="1" flipV="1">
            <a:off x="6005512" y="1762443"/>
            <a:ext cx="0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5924550" y="1631951"/>
            <a:ext cx="150812" cy="176212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cxnSp>
        <p:nvCxnSpPr>
          <p:cNvPr id="1043" name="AutoShape 19"/>
          <p:cNvCxnSpPr>
            <a:cxnSpLocks noChangeShapeType="1"/>
          </p:cNvCxnSpPr>
          <p:nvPr/>
        </p:nvCxnSpPr>
        <p:spPr bwMode="auto">
          <a:xfrm flipV="1">
            <a:off x="741363" y="2501901"/>
            <a:ext cx="0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cxnSp>
        <p:nvCxnSpPr>
          <p:cNvPr id="1044" name="AutoShape 20"/>
          <p:cNvCxnSpPr>
            <a:cxnSpLocks noChangeShapeType="1"/>
          </p:cNvCxnSpPr>
          <p:nvPr/>
        </p:nvCxnSpPr>
        <p:spPr bwMode="auto">
          <a:xfrm flipH="1" flipV="1">
            <a:off x="2509838" y="2501901"/>
            <a:ext cx="9525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cxnSp>
        <p:nvCxnSpPr>
          <p:cNvPr id="1045" name="AutoShape 21"/>
          <p:cNvCxnSpPr>
            <a:cxnSpLocks noChangeShapeType="1"/>
          </p:cNvCxnSpPr>
          <p:nvPr/>
        </p:nvCxnSpPr>
        <p:spPr bwMode="auto">
          <a:xfrm flipH="1" flipV="1">
            <a:off x="4629150" y="2501901"/>
            <a:ext cx="0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20" name="AutoShape 22"/>
          <p:cNvSpPr>
            <a:spLocks noChangeArrowheads="1"/>
          </p:cNvSpPr>
          <p:nvPr/>
        </p:nvSpPr>
        <p:spPr bwMode="auto">
          <a:xfrm>
            <a:off x="660400" y="3140075"/>
            <a:ext cx="150813" cy="176213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1" name="AutoShape 23"/>
          <p:cNvSpPr>
            <a:spLocks noChangeArrowheads="1"/>
          </p:cNvSpPr>
          <p:nvPr/>
        </p:nvSpPr>
        <p:spPr bwMode="auto">
          <a:xfrm>
            <a:off x="2443163" y="3140075"/>
            <a:ext cx="152400" cy="176213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2" name="AutoShape 24"/>
          <p:cNvSpPr>
            <a:spLocks noChangeArrowheads="1"/>
          </p:cNvSpPr>
          <p:nvPr/>
        </p:nvSpPr>
        <p:spPr bwMode="auto">
          <a:xfrm>
            <a:off x="4562475" y="3140075"/>
            <a:ext cx="152400" cy="176213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cxnSp>
        <p:nvCxnSpPr>
          <p:cNvPr id="1049" name="AutoShape 25"/>
          <p:cNvCxnSpPr>
            <a:cxnSpLocks noChangeShapeType="1"/>
          </p:cNvCxnSpPr>
          <p:nvPr/>
        </p:nvCxnSpPr>
        <p:spPr bwMode="auto">
          <a:xfrm flipH="1" flipV="1">
            <a:off x="7437438" y="2501901"/>
            <a:ext cx="0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23" name="AutoShape 26"/>
          <p:cNvSpPr>
            <a:spLocks noChangeArrowheads="1"/>
          </p:cNvSpPr>
          <p:nvPr/>
        </p:nvSpPr>
        <p:spPr bwMode="auto">
          <a:xfrm>
            <a:off x="7370763" y="3175000"/>
            <a:ext cx="150812" cy="177800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4" name="AutoShape 27"/>
          <p:cNvSpPr>
            <a:spLocks noChangeArrowheads="1"/>
          </p:cNvSpPr>
          <p:nvPr/>
        </p:nvSpPr>
        <p:spPr bwMode="auto">
          <a:xfrm>
            <a:off x="8339138" y="2368551"/>
            <a:ext cx="315912" cy="29845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7535863" y="895351"/>
            <a:ext cx="16081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Felicitation Event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28 March 2021</a:t>
            </a:r>
            <a:endParaRPr lang="en-US" sz="1600" dirty="0" smtClean="0">
              <a:solidFill>
                <a:prstClr val="white"/>
              </a:solidFill>
              <a:cs typeface="Arial" pitchFamily="34" charset="0"/>
            </a:endParaRPr>
          </a:p>
        </p:txBody>
      </p:sp>
      <p:cxnSp>
        <p:nvCxnSpPr>
          <p:cNvPr id="1053" name="AutoShape 29"/>
          <p:cNvCxnSpPr>
            <a:cxnSpLocks noChangeShapeType="1"/>
          </p:cNvCxnSpPr>
          <p:nvPr/>
        </p:nvCxnSpPr>
        <p:spPr bwMode="auto">
          <a:xfrm rot="10800000" flipH="1" flipV="1">
            <a:off x="8496300" y="1767205"/>
            <a:ext cx="0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26" name="AutoShape 30"/>
          <p:cNvSpPr>
            <a:spLocks noChangeArrowheads="1"/>
          </p:cNvSpPr>
          <p:nvPr/>
        </p:nvSpPr>
        <p:spPr bwMode="auto">
          <a:xfrm rot="10800000">
            <a:off x="8431213" y="1630362"/>
            <a:ext cx="150812" cy="177800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2400" y="4442996"/>
            <a:ext cx="8915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0881"/>
            <a:r>
              <a:rPr lang="en-US" sz="1600" b="1" dirty="0" smtClean="0">
                <a:solidFill>
                  <a:srgbClr val="FFC000"/>
                </a:solidFill>
              </a:rPr>
              <a:t>Participants prepare after registering using CEL resources and through virtual support.</a:t>
            </a:r>
            <a:endParaRPr lang="en-US" sz="1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34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84610" y="133350"/>
            <a:ext cx="6192390" cy="465348"/>
          </a:xfrm>
          <a:prstGeom prst="rect">
            <a:avLst/>
          </a:prstGeom>
          <a:noFill/>
        </p:spPr>
        <p:txBody>
          <a:bodyPr wrap="square" lIns="95088" tIns="47544" rIns="95088" bIns="47544" rtlCol="0">
            <a:spAutoFit/>
          </a:bodyPr>
          <a:lstStyle/>
          <a:p>
            <a:r>
              <a:rPr lang="en-US" sz="2400" b="1" u="sng" dirty="0" smtClean="0">
                <a:solidFill>
                  <a:srgbClr val="FFC000"/>
                </a:solidFill>
              </a:rPr>
              <a:t>What can you do to learn more?</a:t>
            </a:r>
            <a:endParaRPr lang="en-US" sz="2400" b="1" u="sng" dirty="0">
              <a:solidFill>
                <a:srgbClr val="FFC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33400" y="2290286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W</a:t>
            </a:r>
            <a:r>
              <a:rPr lang="en-US" sz="1400" dirty="0" smtClean="0"/>
              <a:t>atch learning videos about coding concept and other skills</a:t>
            </a:r>
          </a:p>
        </p:txBody>
      </p:sp>
      <p:pic>
        <p:nvPicPr>
          <p:cNvPr id="42" name="Picture 9" descr="C:\Users\Irfan\Downloads\watching-tv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3941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Oval 44"/>
          <p:cNvSpPr/>
          <p:nvPr/>
        </p:nvSpPr>
        <p:spPr>
          <a:xfrm>
            <a:off x="381000" y="1568017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1</a:t>
            </a:r>
          </a:p>
        </p:txBody>
      </p:sp>
      <p:pic>
        <p:nvPicPr>
          <p:cNvPr id="46" name="Picture 2" descr="C:\Users\Irfan\Downloads\online-suppor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2081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3429000" y="4168973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Attend the next session</a:t>
            </a:r>
          </a:p>
        </p:txBody>
      </p:sp>
      <p:sp>
        <p:nvSpPr>
          <p:cNvPr id="61" name="Oval 60"/>
          <p:cNvSpPr/>
          <p:nvPr/>
        </p:nvSpPr>
        <p:spPr>
          <a:xfrm>
            <a:off x="3162300" y="3436700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429000" y="2290286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Watch the winners project on the website of CEL</a:t>
            </a:r>
            <a:endParaRPr lang="en-US" sz="1400" dirty="0"/>
          </a:p>
        </p:txBody>
      </p:sp>
      <p:pic>
        <p:nvPicPr>
          <p:cNvPr id="63" name="Picture 12" descr="C:\Users\Irfan\Downloads\resilienc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33941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Oval 63"/>
          <p:cNvSpPr/>
          <p:nvPr/>
        </p:nvSpPr>
        <p:spPr>
          <a:xfrm>
            <a:off x="3162300" y="1568017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65" name="AutoShape 4" descr="Sustainable Development Goals | unfoundation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6697639" y="2290286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Learn more about Sustainable Development Goals</a:t>
            </a:r>
          </a:p>
        </p:txBody>
      </p:sp>
      <p:sp>
        <p:nvSpPr>
          <p:cNvPr id="67" name="Oval 66"/>
          <p:cNvSpPr/>
          <p:nvPr/>
        </p:nvSpPr>
        <p:spPr>
          <a:xfrm>
            <a:off x="6603369" y="1568017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3</a:t>
            </a:r>
          </a:p>
        </p:txBody>
      </p:sp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39" y="1339417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6795094" y="76761"/>
            <a:ext cx="2272706" cy="2894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1100" b="1" dirty="0">
              <a:solidFill>
                <a:srgbClr val="0070C0"/>
              </a:solidFill>
              <a:latin typeface="Snap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66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84610" y="133350"/>
            <a:ext cx="6192390" cy="465348"/>
          </a:xfrm>
          <a:prstGeom prst="rect">
            <a:avLst/>
          </a:prstGeom>
          <a:noFill/>
        </p:spPr>
        <p:txBody>
          <a:bodyPr wrap="square" lIns="95088" tIns="47544" rIns="95088" bIns="47544" rtlCol="0">
            <a:spAutoFit/>
          </a:bodyPr>
          <a:lstStyle/>
          <a:p>
            <a:r>
              <a:rPr lang="en-US" sz="2400" b="1" u="sng" dirty="0" smtClean="0">
                <a:solidFill>
                  <a:srgbClr val="FFC000"/>
                </a:solidFill>
              </a:rPr>
              <a:t>Our Supporters</a:t>
            </a:r>
            <a:endParaRPr lang="en-US" sz="2400" b="1" u="sng" dirty="0">
              <a:solidFill>
                <a:srgbClr val="FFC000"/>
              </a:solidFill>
            </a:endParaRPr>
          </a:p>
        </p:txBody>
      </p:sp>
      <p:sp>
        <p:nvSpPr>
          <p:cNvPr id="65" name="AutoShape 4" descr="Sustainable Development Goals | unfoundation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795094" y="76761"/>
            <a:ext cx="2272706" cy="2894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1100" b="1" dirty="0">
              <a:solidFill>
                <a:srgbClr val="0070C0"/>
              </a:solidFill>
              <a:latin typeface="Snap ITC" pitchFamily="82" charset="0"/>
            </a:endParaRPr>
          </a:p>
        </p:txBody>
      </p:sp>
      <p:pic>
        <p:nvPicPr>
          <p:cNvPr id="1026" name="Picture 2" descr="Teach for India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282" y="1659212"/>
            <a:ext cx="2489200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7" name="Picture 3" descr="Trans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282" y="3000649"/>
            <a:ext cx="21986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8" name="Picture 4" descr="UNLtd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757" y="1422674"/>
            <a:ext cx="12001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9" name="Picture 5" descr="Edrobovate 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19" y="3078437"/>
            <a:ext cx="404812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344860" y="742950"/>
            <a:ext cx="86669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</a:rPr>
              <a:t>We are extremely grateful to our partners below for making a concerted effort to encourage children in India to learn coding and showcase their coding talent to make this world a better place, </a:t>
            </a:r>
          </a:p>
        </p:txBody>
      </p:sp>
    </p:spTree>
    <p:extLst>
      <p:ext uri="{BB962C8B-B14F-4D97-AF65-F5344CB8AC3E}">
        <p14:creationId xmlns:p14="http://schemas.microsoft.com/office/powerpoint/2010/main" val="402305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2160270"/>
            <a:ext cx="6830992" cy="65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5088" tIns="47544" rIns="95088" bIns="47544" rtlCol="0">
            <a:spAutoFit/>
          </a:bodyPr>
          <a:lstStyle/>
          <a:p>
            <a:pPr algn="ctr" defTabSz="950881"/>
            <a:r>
              <a:rPr lang="en-US" sz="32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3200" b="1" dirty="0">
              <a:solidFill>
                <a:srgbClr val="0070C0"/>
              </a:solidFill>
              <a:latin typeface="Snap ITC" pitchFamily="82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57200" y="2983230"/>
            <a:ext cx="800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4595396"/>
            <a:ext cx="8001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0881"/>
            <a:r>
              <a:rPr lang="en-US" sz="1600" dirty="0" smtClean="0">
                <a:solidFill>
                  <a:prstClr val="white"/>
                </a:solidFill>
              </a:rPr>
              <a:t>Website</a:t>
            </a:r>
            <a:r>
              <a:rPr lang="en-US" sz="1600" dirty="0">
                <a:solidFill>
                  <a:prstClr val="white"/>
                </a:solidFill>
              </a:rPr>
              <a:t>: www.codetoenhancelearning.org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95094" y="76761"/>
            <a:ext cx="2272706" cy="2894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950881"/>
            <a:r>
              <a:rPr lang="en-US" sz="11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1100" b="1" dirty="0">
              <a:solidFill>
                <a:srgbClr val="0070C0"/>
              </a:solidFill>
              <a:latin typeface="Snap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99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E:\Steps to code\Clients\Shama School\Exposure Visit\ATL 2018\Selected\IMG-20180918-WA002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0" r="23103"/>
          <a:stretch/>
        </p:blipFill>
        <p:spPr bwMode="auto">
          <a:xfrm>
            <a:off x="4525180" y="-34816"/>
            <a:ext cx="4618820" cy="517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" y="1885950"/>
            <a:ext cx="4114800" cy="4467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5088" tIns="47544" rIns="95088" bIns="47544" rtlCol="0">
            <a:spAutoFit/>
          </a:bodyPr>
          <a:lstStyle/>
          <a:p>
            <a:pPr algn="ctr" defTabSz="950881"/>
            <a:r>
              <a:rPr lang="en-US" sz="20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2000" b="1" dirty="0">
              <a:solidFill>
                <a:srgbClr val="0070C0"/>
              </a:solidFill>
              <a:latin typeface="Snap ITC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" y="2416103"/>
            <a:ext cx="42976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0881"/>
            <a:r>
              <a:rPr lang="en-US" sz="1600" dirty="0">
                <a:solidFill>
                  <a:prstClr val="white"/>
                </a:solidFill>
              </a:rPr>
              <a:t>Code to Enhance Learning is nonprofit uses coding </a:t>
            </a:r>
            <a:r>
              <a:rPr lang="en-US" sz="1600" dirty="0" smtClean="0">
                <a:solidFill>
                  <a:prstClr val="white"/>
                </a:solidFill>
              </a:rPr>
              <a:t>as a tool to </a:t>
            </a:r>
            <a:r>
              <a:rPr lang="en-US" sz="1600" dirty="0">
                <a:solidFill>
                  <a:prstClr val="white"/>
                </a:solidFill>
              </a:rPr>
              <a:t>build critical thinking, creativity, </a:t>
            </a:r>
            <a:r>
              <a:rPr lang="en-US" sz="1600" dirty="0" smtClean="0">
                <a:solidFill>
                  <a:prstClr val="white"/>
                </a:solidFill>
              </a:rPr>
              <a:t>collaboration and perseverance in </a:t>
            </a:r>
            <a:r>
              <a:rPr lang="en-US" sz="1600" dirty="0">
                <a:solidFill>
                  <a:prstClr val="white"/>
                </a:solidFill>
              </a:rPr>
              <a:t>children </a:t>
            </a:r>
            <a:r>
              <a:rPr lang="en-US" sz="1600" dirty="0" smtClean="0">
                <a:solidFill>
                  <a:prstClr val="white"/>
                </a:solidFill>
              </a:rPr>
              <a:t>in </a:t>
            </a:r>
            <a:r>
              <a:rPr lang="en-US" sz="1600" dirty="0">
                <a:solidFill>
                  <a:prstClr val="white"/>
                </a:solidFill>
              </a:rPr>
              <a:t>grade </a:t>
            </a:r>
            <a:r>
              <a:rPr lang="en-US" sz="1600" dirty="0" smtClean="0">
                <a:solidFill>
                  <a:prstClr val="white"/>
                </a:solidFill>
              </a:rPr>
              <a:t>4-9.</a:t>
            </a:r>
            <a:endParaRPr lang="en-US" sz="1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10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84610" y="133350"/>
            <a:ext cx="6192390" cy="465348"/>
          </a:xfrm>
          <a:prstGeom prst="rect">
            <a:avLst/>
          </a:prstGeom>
          <a:noFill/>
        </p:spPr>
        <p:txBody>
          <a:bodyPr wrap="square" lIns="95088" tIns="47544" rIns="95088" bIns="47544" rtlCol="0">
            <a:spAutoFit/>
          </a:bodyPr>
          <a:lstStyle/>
          <a:p>
            <a:r>
              <a:rPr lang="en-US" sz="2400" b="1" u="sng" dirty="0" smtClean="0">
                <a:solidFill>
                  <a:srgbClr val="FFC000"/>
                </a:solidFill>
              </a:rPr>
              <a:t>CEL Kids Hackathon</a:t>
            </a:r>
            <a:endParaRPr lang="en-US" sz="2400" b="1" u="sng" dirty="0">
              <a:solidFill>
                <a:srgbClr val="FFC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44860" y="742950"/>
            <a:ext cx="86669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</a:rPr>
              <a:t>CEL Kids Hackathon is an annual opportunity </a:t>
            </a:r>
            <a:r>
              <a:rPr lang="en-US" sz="1600" dirty="0" smtClean="0">
                <a:solidFill>
                  <a:prstClr val="white"/>
                </a:solidFill>
              </a:rPr>
              <a:t>for </a:t>
            </a:r>
            <a:r>
              <a:rPr lang="en-US" sz="1600" dirty="0">
                <a:solidFill>
                  <a:prstClr val="white"/>
                </a:solidFill>
              </a:rPr>
              <a:t>kids in grade 5-9 </a:t>
            </a:r>
            <a:r>
              <a:rPr lang="en-US" sz="1600" dirty="0" smtClean="0">
                <a:solidFill>
                  <a:prstClr val="white"/>
                </a:solidFill>
              </a:rPr>
              <a:t>to begin their coding journey and showcase </a:t>
            </a:r>
            <a:r>
              <a:rPr lang="en-US" sz="1600" dirty="0">
                <a:solidFill>
                  <a:prstClr val="white"/>
                </a:solidFill>
              </a:rPr>
              <a:t>their coding </a:t>
            </a:r>
            <a:r>
              <a:rPr lang="en-US" sz="1600" dirty="0" smtClean="0">
                <a:solidFill>
                  <a:prstClr val="white"/>
                </a:solidFill>
              </a:rPr>
              <a:t>talent by solving contextual problems aligned to UN Sustainable Development Goals.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200" y="2710994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Students Register</a:t>
            </a:r>
          </a:p>
        </p:txBody>
      </p:sp>
      <p:pic>
        <p:nvPicPr>
          <p:cNvPr id="39" name="Picture 7" descr="C:\Users\Irfan\Downloads\regist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42399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Oval 39"/>
          <p:cNvSpPr/>
          <p:nvPr/>
        </p:nvSpPr>
        <p:spPr>
          <a:xfrm>
            <a:off x="362930" y="1870999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03979" y="2495550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white"/>
                </a:solidFill>
              </a:rPr>
              <a:t>W</a:t>
            </a:r>
            <a:r>
              <a:rPr lang="en-US" sz="1400" dirty="0" smtClean="0">
                <a:solidFill>
                  <a:prstClr val="white"/>
                </a:solidFill>
              </a:rPr>
              <a:t>atch learning videos about coding concept and other skills</a:t>
            </a:r>
          </a:p>
        </p:txBody>
      </p:sp>
      <p:pic>
        <p:nvPicPr>
          <p:cNvPr id="42" name="Picture 9" descr="C:\Users\Irfan\Downloads\watching-tv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779" y="1642399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Oval 44"/>
          <p:cNvSpPr/>
          <p:nvPr/>
        </p:nvSpPr>
        <p:spPr>
          <a:xfrm>
            <a:off x="3251579" y="1870999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2</a:t>
            </a:r>
          </a:p>
        </p:txBody>
      </p:sp>
      <p:pic>
        <p:nvPicPr>
          <p:cNvPr id="46" name="Picture 2" descr="C:\Users\Irfan\Downloads\online-suppor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642399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6248400" y="2603272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Online Volunteers </a:t>
            </a:r>
          </a:p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Support </a:t>
            </a:r>
          </a:p>
        </p:txBody>
      </p:sp>
      <p:sp>
        <p:nvSpPr>
          <p:cNvPr id="61" name="Oval 60"/>
          <p:cNvSpPr/>
          <p:nvPr/>
        </p:nvSpPr>
        <p:spPr>
          <a:xfrm>
            <a:off x="5981700" y="1870999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248400" y="4119086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Certificate with Personalized Feedback for all &amp; Prize Money for Winners</a:t>
            </a:r>
            <a:endParaRPr lang="en-US" sz="1400" dirty="0">
              <a:solidFill>
                <a:prstClr val="white"/>
              </a:solidFill>
            </a:endParaRPr>
          </a:p>
        </p:txBody>
      </p:sp>
      <p:pic>
        <p:nvPicPr>
          <p:cNvPr id="63" name="Picture 12" descr="C:\Users\Irfan\Downloads\resilienc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280886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Oval 63"/>
          <p:cNvSpPr/>
          <p:nvPr/>
        </p:nvSpPr>
        <p:spPr>
          <a:xfrm>
            <a:off x="5981700" y="3509486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65" name="AutoShape 4" descr="Sustainable Development Goals | unfoundation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57200" y="4119086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Student code on phone or computer on problem </a:t>
            </a:r>
            <a:r>
              <a:rPr lang="en-US" sz="1400" dirty="0">
                <a:solidFill>
                  <a:prstClr val="white"/>
                </a:solidFill>
              </a:rPr>
              <a:t>s</a:t>
            </a:r>
            <a:r>
              <a:rPr lang="en-US" sz="1400" dirty="0" smtClean="0">
                <a:solidFill>
                  <a:prstClr val="white"/>
                </a:solidFill>
              </a:rPr>
              <a:t>tatement aligned to SDGs</a:t>
            </a:r>
          </a:p>
        </p:txBody>
      </p:sp>
      <p:sp>
        <p:nvSpPr>
          <p:cNvPr id="67" name="Oval 66"/>
          <p:cNvSpPr/>
          <p:nvPr/>
        </p:nvSpPr>
        <p:spPr>
          <a:xfrm>
            <a:off x="362930" y="3509486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4</a:t>
            </a:r>
          </a:p>
        </p:txBody>
      </p:sp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280886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9" name="Group 68"/>
          <p:cNvGrpSpPr/>
          <p:nvPr/>
        </p:nvGrpSpPr>
        <p:grpSpPr>
          <a:xfrm>
            <a:off x="3861179" y="3395186"/>
            <a:ext cx="1371600" cy="685800"/>
            <a:chOff x="3868572" y="2965119"/>
            <a:chExt cx="1371600" cy="685800"/>
          </a:xfrm>
        </p:grpSpPr>
        <p:pic>
          <p:nvPicPr>
            <p:cNvPr id="70" name="Picture 6" descr="C:\Users\Irfan\Downloads\professor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8572" y="2965119"/>
              <a:ext cx="6858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" name="Picture 7" descr="C:\Users\Irfan\Downloads\professor (1)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4372" y="2965119"/>
              <a:ext cx="6858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2" name="TextBox 71"/>
          <p:cNvSpPr txBox="1"/>
          <p:nvPr/>
        </p:nvSpPr>
        <p:spPr>
          <a:xfrm>
            <a:off x="3403979" y="433453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Expert Evaluation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3251579" y="3509486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95094" y="76761"/>
            <a:ext cx="2272706" cy="2894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1100" b="1" dirty="0">
              <a:solidFill>
                <a:srgbClr val="0070C0"/>
              </a:solidFill>
              <a:latin typeface="Snap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10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84610" y="133350"/>
            <a:ext cx="6192390" cy="465348"/>
          </a:xfrm>
          <a:prstGeom prst="rect">
            <a:avLst/>
          </a:prstGeom>
          <a:noFill/>
        </p:spPr>
        <p:txBody>
          <a:bodyPr wrap="square" lIns="95088" tIns="47544" rIns="95088" bIns="47544" rtlCol="0">
            <a:spAutoFit/>
          </a:bodyPr>
          <a:lstStyle/>
          <a:p>
            <a:r>
              <a:rPr lang="en-US" sz="2400" b="1" u="sng" dirty="0" smtClean="0">
                <a:solidFill>
                  <a:srgbClr val="FFC000"/>
                </a:solidFill>
              </a:rPr>
              <a:t>How will I make Project for Hackathon?</a:t>
            </a:r>
            <a:endParaRPr lang="en-US" sz="2400" b="1" u="sng" dirty="0">
              <a:solidFill>
                <a:srgbClr val="FFC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9600" y="3157776"/>
            <a:ext cx="32004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 smtClean="0">
                <a:solidFill>
                  <a:srgbClr val="FFC000"/>
                </a:solidFill>
              </a:rPr>
              <a:t>Phone using Pocket Code</a:t>
            </a:r>
          </a:p>
          <a:p>
            <a:pPr algn="ctr"/>
            <a:r>
              <a:rPr lang="en-US" sz="1600" dirty="0" smtClean="0"/>
              <a:t>Pocket code allows you to code on smart phone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Session on Pocket Code: </a:t>
            </a:r>
          </a:p>
          <a:p>
            <a:pPr algn="ctr"/>
            <a:r>
              <a:rPr lang="en-US" sz="1600" dirty="0" smtClean="0"/>
              <a:t>4-5 pm on Saturday &amp; Sunday</a:t>
            </a:r>
            <a:endParaRPr lang="en-US" sz="1600" dirty="0"/>
          </a:p>
        </p:txBody>
      </p:sp>
      <p:sp>
        <p:nvSpPr>
          <p:cNvPr id="65" name="AutoShape 4" descr="Sustainable Development Goals | unfoundation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795094" y="76761"/>
            <a:ext cx="2272706" cy="2894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1100" b="1" dirty="0">
              <a:solidFill>
                <a:srgbClr val="0070C0"/>
              </a:solidFill>
              <a:latin typeface="Snap ITC" pitchFamily="82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410200" y="3157776"/>
            <a:ext cx="32004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FFC000"/>
                </a:solidFill>
              </a:rPr>
              <a:t>L</a:t>
            </a:r>
            <a:r>
              <a:rPr lang="en-US" b="1" u="sng" dirty="0" smtClean="0">
                <a:solidFill>
                  <a:srgbClr val="FFC000"/>
                </a:solidFill>
              </a:rPr>
              <a:t>aptop/desktop with Scratch</a:t>
            </a:r>
          </a:p>
          <a:p>
            <a:pPr algn="ctr"/>
            <a:r>
              <a:rPr lang="en-US" sz="1600" dirty="0" smtClean="0"/>
              <a:t>Pocket code allows you to code on smart phone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Session on Pocket Code: </a:t>
            </a:r>
          </a:p>
          <a:p>
            <a:pPr algn="ctr"/>
            <a:r>
              <a:rPr lang="en-US" sz="1600" dirty="0" smtClean="0"/>
              <a:t>6-7 </a:t>
            </a:r>
            <a:r>
              <a:rPr lang="en-US" sz="1600" dirty="0"/>
              <a:t>pm on Saturday &amp; Sunday</a:t>
            </a:r>
          </a:p>
          <a:p>
            <a:pPr algn="ctr"/>
            <a:endParaRPr lang="en-US" sz="1600" dirty="0"/>
          </a:p>
        </p:txBody>
      </p:sp>
      <p:pic>
        <p:nvPicPr>
          <p:cNvPr id="1026" name="Picture 2" descr="C:\Users\Irfan\Downloads\smartphon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047750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Irfan\Downloads\lapto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971550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Irfan\Downloads\check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658788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8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04303" y="102874"/>
            <a:ext cx="2107489" cy="34051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Code to Enhance Learning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083659" y="2724150"/>
            <a:ext cx="1659540" cy="4465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90600" y="2266950"/>
            <a:ext cx="1923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Garamond" pitchFamily="18" charset="0"/>
              </a:rPr>
              <a:t>Norms</a:t>
            </a:r>
            <a:endParaRPr lang="en-US" sz="2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pic>
        <p:nvPicPr>
          <p:cNvPr id="2050" name="Picture 2" descr="E:\Steps to code\CEL Kids Hackathon\2020\Felicitation Event\Felicitation Event Infirmation\Online\Presentation\mute-158486_128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080" y="803910"/>
            <a:ext cx="1005840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Speech, Bubble, Communication, Speak, Sign, Dialo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81" r="2859" b="55066"/>
          <a:stretch/>
        </p:blipFill>
        <p:spPr bwMode="auto">
          <a:xfrm>
            <a:off x="3688080" y="2190750"/>
            <a:ext cx="1005840" cy="97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76800" y="88011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erlin Sans FB" pitchFamily="34" charset="0"/>
              </a:rPr>
              <a:t>Keep your audio on mute when you are not speaking</a:t>
            </a:r>
            <a:endParaRPr lang="en-US" sz="1600" dirty="0">
              <a:latin typeface="Berlin Sans FB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2253829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Berlin Sans FB" pitchFamily="34" charset="0"/>
              </a:rPr>
              <a:t>Use chat box to ask question/comment/appreciate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88080" y="2526661"/>
            <a:ext cx="1005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Berlin Sans FB" pitchFamily="34" charset="0"/>
              </a:rPr>
              <a:t>Chat</a:t>
            </a:r>
            <a:endParaRPr lang="en-US" sz="1400" dirty="0">
              <a:latin typeface="Berlin Sans FB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371475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erlin Sans FB" pitchFamily="34" charset="0"/>
              </a:rPr>
              <a:t>Take notes</a:t>
            </a:r>
            <a:endParaRPr lang="en-US" sz="1600" dirty="0">
              <a:latin typeface="Berlin Sans FB" pitchFamily="34" charset="0"/>
            </a:endParaRPr>
          </a:p>
        </p:txBody>
      </p:sp>
      <p:pic>
        <p:nvPicPr>
          <p:cNvPr id="7" name="Picture 2" descr="C:\Users\Irfan\Downloads\note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560" y="3409950"/>
            <a:ext cx="1005840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74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074843"/>
            <a:ext cx="556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Lesson </a:t>
            </a:r>
            <a:r>
              <a:rPr lang="en-US" sz="2800" b="1" dirty="0"/>
              <a:t>4</a:t>
            </a:r>
            <a:r>
              <a:rPr lang="en-US" sz="2800" b="1" dirty="0" smtClean="0"/>
              <a:t> </a:t>
            </a:r>
          </a:p>
          <a:p>
            <a:pPr algn="ctr"/>
            <a:r>
              <a:rPr lang="en-US" sz="2800" b="1" dirty="0" smtClean="0"/>
              <a:t>Colorful Patterns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46816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447" y="570205"/>
            <a:ext cx="83329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Objective:</a:t>
            </a:r>
          </a:p>
          <a:p>
            <a:endParaRPr lang="en-US" b="1" dirty="0"/>
          </a:p>
          <a:p>
            <a:r>
              <a:rPr lang="en-US" dirty="0"/>
              <a:t>Students will make </a:t>
            </a:r>
            <a:r>
              <a:rPr lang="en-US" dirty="0" smtClean="0"/>
              <a:t>colorful patterns with different geometrical shapes. </a:t>
            </a:r>
            <a:endParaRPr lang="en-US" b="1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38350"/>
            <a:ext cx="3810000" cy="284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 rot="471258">
            <a:off x="5586887" y="1873034"/>
            <a:ext cx="170773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Let’s look at the </a:t>
            </a:r>
            <a:r>
              <a:rPr lang="en-US" sz="1600" b="1" dirty="0" smtClean="0">
                <a:solidFill>
                  <a:schemeClr val="tx1"/>
                </a:solidFill>
              </a:rPr>
              <a:t>project!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8455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2447" y="457200"/>
            <a:ext cx="787575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Nested Loop:</a:t>
            </a:r>
          </a:p>
          <a:p>
            <a:endParaRPr lang="en-US" sz="2400" i="1" dirty="0" smtClean="0"/>
          </a:p>
          <a:p>
            <a:endParaRPr lang="en-US" sz="2400" i="1" dirty="0"/>
          </a:p>
          <a:p>
            <a:endParaRPr lang="en-US" sz="2400" i="1" dirty="0" smtClean="0"/>
          </a:p>
          <a:p>
            <a:endParaRPr lang="en-US" sz="1600" i="1" dirty="0" smtClean="0"/>
          </a:p>
        </p:txBody>
      </p:sp>
      <p:pic>
        <p:nvPicPr>
          <p:cNvPr id="8" name="Picture 2" descr="Image result for take not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21" y="1194137"/>
            <a:ext cx="762000" cy="77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486073" y="1194137"/>
            <a:ext cx="71221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Nested Loop means loop present with in a loop.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809582" y="2628734"/>
            <a:ext cx="2846553" cy="914400"/>
            <a:chOff x="582447" y="1714500"/>
            <a:chExt cx="2846553" cy="914400"/>
          </a:xfrm>
        </p:grpSpPr>
        <p:sp>
          <p:nvSpPr>
            <p:cNvPr id="12" name="Right Brace 11"/>
            <p:cNvSpPr/>
            <p:nvPr/>
          </p:nvSpPr>
          <p:spPr>
            <a:xfrm>
              <a:off x="2971800" y="1714500"/>
              <a:ext cx="457200" cy="9144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82447" y="1940867"/>
              <a:ext cx="28251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Tap </a:t>
              </a:r>
              <a:r>
                <a:rPr lang="en-US" dirty="0" smtClean="0">
                  <a:latin typeface="Calibri" pitchFamily="34" charset="0"/>
                </a:rPr>
                <a:t>slow on bench           x 3 </a:t>
              </a: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09582" y="3526316"/>
            <a:ext cx="2846553" cy="914400"/>
            <a:chOff x="630282" y="2612082"/>
            <a:chExt cx="2846553" cy="914400"/>
          </a:xfrm>
        </p:grpSpPr>
        <p:sp>
          <p:nvSpPr>
            <p:cNvPr id="18" name="Right Brace 17"/>
            <p:cNvSpPr/>
            <p:nvPr/>
          </p:nvSpPr>
          <p:spPr>
            <a:xfrm>
              <a:off x="3019635" y="2612082"/>
              <a:ext cx="457200" cy="9144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30282" y="2838449"/>
              <a:ext cx="25737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Tap </a:t>
              </a:r>
              <a:r>
                <a:rPr lang="en-US" dirty="0" smtClean="0">
                  <a:latin typeface="Calibri" pitchFamily="34" charset="0"/>
                </a:rPr>
                <a:t>fast on bench              </a:t>
              </a: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20" name="Right Brace 19"/>
          <p:cNvSpPr/>
          <p:nvPr/>
        </p:nvSpPr>
        <p:spPr>
          <a:xfrm>
            <a:off x="4646735" y="2781134"/>
            <a:ext cx="457200" cy="165958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80135" y="3380092"/>
            <a:ext cx="619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3 </a:t>
            </a:r>
            <a:endParaRPr lang="en-US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09582" y="2628733"/>
            <a:ext cx="3676391" cy="745183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44521" y="2307117"/>
            <a:ext cx="5627679" cy="23622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914189" y="1733550"/>
            <a:ext cx="168507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This is a Loop.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064222" y="4484651"/>
            <a:ext cx="168507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This is a Loop.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4572000" y="1973134"/>
            <a:ext cx="2342189" cy="67825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1"/>
          </p:cNvCxnSpPr>
          <p:nvPr/>
        </p:nvCxnSpPr>
        <p:spPr>
          <a:xfrm flipH="1" flipV="1">
            <a:off x="6172200" y="4214348"/>
            <a:ext cx="892022" cy="454969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085640" y="3032385"/>
            <a:ext cx="1829760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This is a Nested Loop.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4572000" y="3001324"/>
            <a:ext cx="2513642" cy="412233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1027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448" y="342900"/>
            <a:ext cx="833295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Colorful Patterns: </a:t>
            </a:r>
            <a:r>
              <a:rPr lang="en-US" sz="1600" b="1" dirty="0" smtClean="0"/>
              <a:t>(Teacher Models)</a:t>
            </a:r>
          </a:p>
          <a:p>
            <a:endParaRPr lang="en-US" sz="1600" b="1" dirty="0"/>
          </a:p>
          <a:p>
            <a:r>
              <a:rPr lang="en-US" b="1" dirty="0" smtClean="0"/>
              <a:t>Let’s do abstraction to make understand project and make it simple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25822" y="1465048"/>
            <a:ext cx="2874579" cy="119181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n-US" sz="1600" dirty="0" smtClean="0"/>
              <a:t>What will happen on the stage?</a:t>
            </a:r>
          </a:p>
          <a:p>
            <a:pPr marL="342900" indent="-342900">
              <a:buAutoNum type="arabicParenR"/>
            </a:pPr>
            <a:endParaRPr lang="en-US" sz="1600" dirty="0"/>
          </a:p>
          <a:p>
            <a:pPr marL="342900" indent="-342900">
              <a:buAutoNum type="arabicParenR"/>
            </a:pPr>
            <a:endParaRPr lang="en-US" sz="1600" dirty="0" smtClean="0"/>
          </a:p>
        </p:txBody>
      </p:sp>
      <p:sp>
        <p:nvSpPr>
          <p:cNvPr id="13" name="Rounded Rectangle 12"/>
          <p:cNvSpPr/>
          <p:nvPr/>
        </p:nvSpPr>
        <p:spPr>
          <a:xfrm>
            <a:off x="304800" y="2975743"/>
            <a:ext cx="2895600" cy="1736646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 smtClean="0"/>
              <a:t>2) What </a:t>
            </a:r>
            <a:r>
              <a:rPr lang="en-US" sz="1600" dirty="0"/>
              <a:t>sprite and backdrop will be needed on the stage</a:t>
            </a:r>
            <a:r>
              <a:rPr lang="en-US" sz="1600" dirty="0" smtClean="0"/>
              <a:t>?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 smtClean="0"/>
          </a:p>
        </p:txBody>
      </p:sp>
      <p:sp>
        <p:nvSpPr>
          <p:cNvPr id="14" name="Rounded Rectangle 13"/>
          <p:cNvSpPr/>
          <p:nvPr/>
        </p:nvSpPr>
        <p:spPr>
          <a:xfrm>
            <a:off x="3429000" y="1433670"/>
            <a:ext cx="5630042" cy="119181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600" dirty="0" smtClean="0"/>
              <a:t>User selects the pattern from the different patterns reading instructions on the stage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dirty="0" smtClean="0"/>
              <a:t>User  creates the event to draw the pattern made with geometrical shapes</a:t>
            </a:r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3456589" y="2992766"/>
            <a:ext cx="1828800" cy="1770698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/>
              <a:t>Sprite Turtle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</p:txBody>
      </p:sp>
      <p:sp>
        <p:nvSpPr>
          <p:cNvPr id="17" name="Rounded Rectangle 16"/>
          <p:cNvSpPr/>
          <p:nvPr/>
        </p:nvSpPr>
        <p:spPr>
          <a:xfrm>
            <a:off x="5334000" y="2971801"/>
            <a:ext cx="1828800" cy="1770698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/>
              <a:t>Backdrop with instructions</a:t>
            </a:r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</p:txBody>
      </p:sp>
      <p:sp>
        <p:nvSpPr>
          <p:cNvPr id="18" name="Rounded Rectangle 17"/>
          <p:cNvSpPr/>
          <p:nvPr/>
        </p:nvSpPr>
        <p:spPr>
          <a:xfrm>
            <a:off x="7230242" y="2971800"/>
            <a:ext cx="1828800" cy="1691640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289" y="3578393"/>
            <a:ext cx="1153511" cy="788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543301"/>
            <a:ext cx="1418238" cy="788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42980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3123</TotalTime>
  <Words>804</Words>
  <Application>Microsoft Office PowerPoint</Application>
  <PresentationFormat>On-screen Show (16:9)</PresentationFormat>
  <Paragraphs>186</Paragraphs>
  <Slides>18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Clarity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</dc:creator>
  <cp:lastModifiedBy>Windows User</cp:lastModifiedBy>
  <cp:revision>414</cp:revision>
  <dcterms:created xsi:type="dcterms:W3CDTF">2006-08-16T00:00:00Z</dcterms:created>
  <dcterms:modified xsi:type="dcterms:W3CDTF">2020-12-25T06:44:27Z</dcterms:modified>
</cp:coreProperties>
</file>