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y="5143500" cx="9144000"/>
  <p:notesSz cx="6858000" cy="9144000"/>
  <p:embeddedFontLst>
    <p:embeddedFont>
      <p:font typeface="Overlock"/>
      <p:regular r:id="rId32"/>
      <p:bold r:id="rId33"/>
      <p:italic r:id="rId34"/>
      <p:boldItalic r:id="rId35"/>
    </p:embeddedFont>
    <p:embeddedFont>
      <p:font typeface="Garamond"/>
      <p:regular r:id="rId36"/>
      <p:bold r:id="rId37"/>
      <p:italic r:id="rId38"/>
      <p:boldItalic r:id="rId39"/>
    </p:embeddedFont>
    <p:embeddedFont>
      <p:font typeface="Sigmar One"/>
      <p:regular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  <p:ext uri="http://customooxmlschemas.google.com/">
      <go:slidesCustomData xmlns:go="http://customooxmlschemas.google.com/" r:id="rId41" roundtripDataSignature="AMtx7mjjPP5jNu6AWlGibIUE5hViSK1x4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SigmarOne-regular.fntdata"/><Relationship Id="rId20" Type="http://schemas.openxmlformats.org/officeDocument/2006/relationships/slide" Target="slides/slide14.xml"/><Relationship Id="rId41" Type="http://customschemas.google.com/relationships/presentationmetadata" Target="meta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Overlock-bold.fntdata"/><Relationship Id="rId10" Type="http://schemas.openxmlformats.org/officeDocument/2006/relationships/slide" Target="slides/slide4.xml"/><Relationship Id="rId32" Type="http://schemas.openxmlformats.org/officeDocument/2006/relationships/font" Target="fonts/Overlock-regular.fntdata"/><Relationship Id="rId13" Type="http://schemas.openxmlformats.org/officeDocument/2006/relationships/slide" Target="slides/slide7.xml"/><Relationship Id="rId35" Type="http://schemas.openxmlformats.org/officeDocument/2006/relationships/font" Target="fonts/Overlock-boldItalic.fntdata"/><Relationship Id="rId12" Type="http://schemas.openxmlformats.org/officeDocument/2006/relationships/slide" Target="slides/slide6.xml"/><Relationship Id="rId34" Type="http://schemas.openxmlformats.org/officeDocument/2006/relationships/font" Target="fonts/Overlock-italic.fntdata"/><Relationship Id="rId15" Type="http://schemas.openxmlformats.org/officeDocument/2006/relationships/slide" Target="slides/slide9.xml"/><Relationship Id="rId37" Type="http://schemas.openxmlformats.org/officeDocument/2006/relationships/font" Target="fonts/Garamond-bold.fntdata"/><Relationship Id="rId14" Type="http://schemas.openxmlformats.org/officeDocument/2006/relationships/slide" Target="slides/slide8.xml"/><Relationship Id="rId36" Type="http://schemas.openxmlformats.org/officeDocument/2006/relationships/font" Target="fonts/Garamond-regular.fntdata"/><Relationship Id="rId17" Type="http://schemas.openxmlformats.org/officeDocument/2006/relationships/slide" Target="slides/slide11.xml"/><Relationship Id="rId39" Type="http://schemas.openxmlformats.org/officeDocument/2006/relationships/font" Target="fonts/Garamond-boldItalic.fntdata"/><Relationship Id="rId16" Type="http://schemas.openxmlformats.org/officeDocument/2006/relationships/slide" Target="slides/slide10.xml"/><Relationship Id="rId38" Type="http://schemas.openxmlformats.org/officeDocument/2006/relationships/font" Target="fonts/Garamond-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8" name="Google Shape;168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78a6530dd9_0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8" name="Google Shape;278;g78a6530dd9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g78a6530dd9_0_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78a6530dd9_0_9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2" name="Google Shape;292;g78a6530dd9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g78a6530dd9_0_9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78a6530dd9_0_19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0" name="Google Shape;300;g78a6530dd9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g78a6530dd9_0_19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78a6530dd9_0_29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6" name="Google Shape;316;g78a6530dd9_0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g78a6530dd9_0_29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78a6530dd9_0_38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8" name="Google Shape;328;g78a6530dd9_0_3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g78a6530dd9_0_38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78a6530dd9_0_47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2" name="Google Shape;342;g78a6530dd9_0_4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g78a6530dd9_0_47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b4b469b809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4" name="Google Shape;354;gb4b469b80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gb4b469b809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b4b469b809_0_8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2" name="Google Shape;362;gb4b469b809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gb4b469b809_0_8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b4808a35ef_1_76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0" name="Google Shape;370;gb4808a35ef_1_7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1" name="Google Shape;371;gb4808a35ef_1_76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78a6530dd9_0_56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8" name="Google Shape;378;g78a6530dd9_0_5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g78a6530dd9_0_56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5" name="Google Shape;175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a116dde4e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8" name="Google Shape;388;gaa116dde4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gaa116dde4e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5" name="Google Shape;39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6" name="Google Shape;396;p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4" name="Google Shape;404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0" name="Google Shape;44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Our solution is </a:t>
            </a:r>
            <a:endParaRPr/>
          </a:p>
        </p:txBody>
      </p:sp>
      <p:sp>
        <p:nvSpPr>
          <p:cNvPr id="441" name="Google Shape;441;p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0" name="Google Shape;46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Our solution is </a:t>
            </a:r>
            <a:endParaRPr/>
          </a:p>
        </p:txBody>
      </p:sp>
      <p:sp>
        <p:nvSpPr>
          <p:cNvPr id="461" name="Google Shape;461;p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4" name="Google Shape;474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4" name="Google Shape;184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3" name="Google Shape;213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5" name="Google Shape;225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0" name="Google Shape;240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b47ae2dd61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gb47ae2dd6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7" name="Google Shape;247;gb47ae2dd61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b47ae2dd61_0_8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gb47ae2dd61_0_8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6" name="Google Shape;256;gb47ae2dd61_0_83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b4808a35ef_1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gb4808a35ef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8" name="Google Shape;268;gb4808a35ef_1_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3"/>
          <p:cNvSpPr txBox="1"/>
          <p:nvPr>
            <p:ph type="ctrTitle"/>
          </p:nvPr>
        </p:nvSpPr>
        <p:spPr>
          <a:xfrm>
            <a:off x="685800" y="1028700"/>
            <a:ext cx="7848600" cy="14454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  <a:defRPr sz="5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3"/>
          <p:cNvSpPr txBox="1"/>
          <p:nvPr>
            <p:ph idx="1" type="subTitle"/>
          </p:nvPr>
        </p:nvSpPr>
        <p:spPr>
          <a:xfrm>
            <a:off x="685800" y="262890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None/>
              <a:defRPr>
                <a:solidFill>
                  <a:srgbClr val="55556F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>
                <a:solidFill>
                  <a:srgbClr val="8B8B8D"/>
                </a:solidFill>
              </a:defRPr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None/>
              <a:defRPr>
                <a:solidFill>
                  <a:srgbClr val="8B8B8D"/>
                </a:solidFill>
              </a:defRPr>
            </a:lvl3pPr>
            <a:lvl4pPr lvl="3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B8B8D"/>
                </a:solidFill>
              </a:defRPr>
            </a:lvl4pPr>
            <a:lvl5pPr lvl="4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B8B8D"/>
                </a:solidFill>
              </a:defRPr>
            </a:lvl5pPr>
            <a:lvl6pPr lvl="5" algn="ctr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None/>
              <a:defRPr>
                <a:solidFill>
                  <a:srgbClr val="8B8B8D"/>
                </a:solidFill>
              </a:defRPr>
            </a:lvl6pPr>
            <a:lvl7pPr lvl="6" algn="ctr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None/>
              <a:defRPr>
                <a:solidFill>
                  <a:srgbClr val="8B8B8D"/>
                </a:solidFill>
              </a:defRPr>
            </a:lvl7pPr>
            <a:lvl8pPr lvl="7" algn="ctr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None/>
              <a:defRPr>
                <a:solidFill>
                  <a:srgbClr val="8B8B8D"/>
                </a:solidFill>
              </a:defRPr>
            </a:lvl8pPr>
            <a:lvl9pPr lvl="8" algn="ctr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None/>
              <a:defRPr>
                <a:solidFill>
                  <a:srgbClr val="8B8B8D"/>
                </a:solidFill>
              </a:defRPr>
            </a:lvl9pPr>
          </a:lstStyle>
          <a:p/>
        </p:txBody>
      </p:sp>
      <p:sp>
        <p:nvSpPr>
          <p:cNvPr id="20" name="Google Shape;20;p23"/>
          <p:cNvSpPr txBox="1"/>
          <p:nvPr>
            <p:ph idx="10" type="dt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3"/>
          <p:cNvSpPr txBox="1"/>
          <p:nvPr>
            <p:ph idx="11" type="ftr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3"/>
          <p:cNvSpPr txBox="1"/>
          <p:nvPr>
            <p:ph idx="12" type="sldNum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3" name="Google Shape;23;p23"/>
          <p:cNvCxnSpPr/>
          <p:nvPr/>
        </p:nvCxnSpPr>
        <p:spPr>
          <a:xfrm>
            <a:off x="685800" y="2548890"/>
            <a:ext cx="7848600" cy="1191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4"/>
          <p:cNvSpPr txBox="1"/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4"/>
          <p:cNvSpPr txBox="1"/>
          <p:nvPr>
            <p:ph idx="1" type="body"/>
          </p:nvPr>
        </p:nvSpPr>
        <p:spPr>
          <a:xfrm rot="5400000">
            <a:off x="2743200" y="-1085850"/>
            <a:ext cx="36576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indent="-331469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4"/>
          <p:cNvSpPr txBox="1"/>
          <p:nvPr>
            <p:ph idx="10" type="dt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4"/>
          <p:cNvSpPr txBox="1"/>
          <p:nvPr>
            <p:ph idx="11" type="ftr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4"/>
          <p:cNvSpPr txBox="1"/>
          <p:nvPr>
            <p:ph idx="12" type="sldNum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5"/>
          <p:cNvSpPr txBox="1"/>
          <p:nvPr>
            <p:ph type="title"/>
          </p:nvPr>
        </p:nvSpPr>
        <p:spPr>
          <a:xfrm rot="5400000">
            <a:off x="5457825" y="1628775"/>
            <a:ext cx="440055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5"/>
          <p:cNvSpPr txBox="1"/>
          <p:nvPr>
            <p:ph idx="1" type="body"/>
          </p:nvPr>
        </p:nvSpPr>
        <p:spPr>
          <a:xfrm rot="5400000">
            <a:off x="1266825" y="-352425"/>
            <a:ext cx="440055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indent="-331469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35"/>
          <p:cNvSpPr txBox="1"/>
          <p:nvPr>
            <p:ph idx="10" type="dt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5"/>
          <p:cNvSpPr txBox="1"/>
          <p:nvPr>
            <p:ph idx="11" type="ftr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5"/>
          <p:cNvSpPr txBox="1"/>
          <p:nvPr>
            <p:ph idx="12" type="sldNum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5"/>
          <p:cNvSpPr txBox="1"/>
          <p:nvPr>
            <p:ph type="ctrTitle"/>
          </p:nvPr>
        </p:nvSpPr>
        <p:spPr>
          <a:xfrm>
            <a:off x="685800" y="1597824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5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7525" lIns="95075" spcFirstLastPara="1" rIns="95075" wrap="square" tIns="47525">
            <a:normAutofit/>
          </a:bodyPr>
          <a:lstStyle>
            <a:lvl1pPr lvl="0" algn="ctr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lt1"/>
              </a:buClr>
              <a:buSzPts val="29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9" name="Google Shape;99;p25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5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5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36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7525" lIns="95075" spcFirstLastPara="1" rIns="95075" wrap="square" tIns="4752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36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36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36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7"/>
          <p:cNvSpPr txBox="1"/>
          <p:nvPr>
            <p:ph type="title"/>
          </p:nvPr>
        </p:nvSpPr>
        <p:spPr>
          <a:xfrm>
            <a:off x="722313" y="3305180"/>
            <a:ext cx="7772400" cy="1021557"/>
          </a:xfrm>
          <a:prstGeom prst="rect">
            <a:avLst/>
          </a:prstGeom>
          <a:noFill/>
          <a:ln>
            <a:noFill/>
          </a:ln>
        </p:spPr>
        <p:txBody>
          <a:bodyPr anchorCtr="0" anchor="t" bIns="47525" lIns="95075" spcFirstLastPara="1" rIns="95075" wrap="square" tIns="475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b="1" sz="42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7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7525" lIns="95075" spcFirstLastPara="1" rIns="95075" wrap="square" tIns="475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1" name="Google Shape;111;p37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37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37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8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38"/>
          <p:cNvSpPr txBox="1"/>
          <p:nvPr>
            <p:ph idx="1" type="body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7525" lIns="95075" spcFirstLastPara="1" rIns="95075" wrap="square" tIns="47525">
            <a:normAutofit/>
          </a:bodyPr>
          <a:lstStyle>
            <a:lvl1pPr indent="-412750" lvl="0" marL="45720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lt1"/>
              </a:buClr>
              <a:buSzPts val="2900"/>
              <a:buChar char="•"/>
              <a:defRPr sz="2900"/>
            </a:lvl1pPr>
            <a:lvl2pPr indent="-38735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Char char="–"/>
              <a:defRPr sz="25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indent="-349250" lvl="3" marL="18288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Char char="–"/>
              <a:defRPr sz="1900"/>
            </a:lvl4pPr>
            <a:lvl5pPr indent="-349250" lvl="4" marL="22860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Char char="»"/>
              <a:defRPr sz="1900"/>
            </a:lvl5pPr>
            <a:lvl6pPr indent="-349250" lvl="5" marL="27432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 sz="1900"/>
            </a:lvl6pPr>
            <a:lvl7pPr indent="-349250" lvl="6" marL="32004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 sz="1900"/>
            </a:lvl7pPr>
            <a:lvl8pPr indent="-349250" lvl="7" marL="36576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 sz="1900"/>
            </a:lvl8pPr>
            <a:lvl9pPr indent="-349250" lvl="8" marL="41148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 sz="1900"/>
            </a:lvl9pPr>
          </a:lstStyle>
          <a:p/>
        </p:txBody>
      </p:sp>
      <p:sp>
        <p:nvSpPr>
          <p:cNvPr id="117" name="Google Shape;117;p38"/>
          <p:cNvSpPr txBox="1"/>
          <p:nvPr>
            <p:ph idx="2" type="body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7525" lIns="95075" spcFirstLastPara="1" rIns="95075" wrap="square" tIns="47525">
            <a:normAutofit/>
          </a:bodyPr>
          <a:lstStyle>
            <a:lvl1pPr indent="-412750" lvl="0" marL="45720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lt1"/>
              </a:buClr>
              <a:buSzPts val="2900"/>
              <a:buChar char="•"/>
              <a:defRPr sz="2900"/>
            </a:lvl1pPr>
            <a:lvl2pPr indent="-38735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Char char="–"/>
              <a:defRPr sz="25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indent="-349250" lvl="3" marL="18288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Char char="–"/>
              <a:defRPr sz="1900"/>
            </a:lvl4pPr>
            <a:lvl5pPr indent="-349250" lvl="4" marL="22860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Char char="»"/>
              <a:defRPr sz="1900"/>
            </a:lvl5pPr>
            <a:lvl6pPr indent="-349250" lvl="5" marL="27432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 sz="1900"/>
            </a:lvl6pPr>
            <a:lvl7pPr indent="-349250" lvl="6" marL="32004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 sz="1900"/>
            </a:lvl7pPr>
            <a:lvl8pPr indent="-349250" lvl="7" marL="36576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 sz="1900"/>
            </a:lvl8pPr>
            <a:lvl9pPr indent="-349250" lvl="8" marL="41148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 sz="1900"/>
            </a:lvl9pPr>
          </a:lstStyle>
          <a:p/>
        </p:txBody>
      </p:sp>
      <p:sp>
        <p:nvSpPr>
          <p:cNvPr id="118" name="Google Shape;118;p38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38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38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9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39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7525" lIns="95075" spcFirstLastPara="1" rIns="95075" wrap="square" tIns="475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5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b="1" sz="1900"/>
            </a:lvl3pPr>
            <a:lvl4pPr indent="-228600" lvl="3" marL="18288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b="1" sz="1700"/>
            </a:lvl4pPr>
            <a:lvl5pPr indent="-228600" lvl="4" marL="22860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b="1" sz="1700"/>
            </a:lvl5pPr>
            <a:lvl6pPr indent="-228600" lvl="5" marL="27432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b="1" sz="1700"/>
            </a:lvl6pPr>
            <a:lvl7pPr indent="-228600" lvl="6" marL="32004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b="1" sz="1700"/>
            </a:lvl7pPr>
            <a:lvl8pPr indent="-228600" lvl="7" marL="36576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b="1" sz="1700"/>
            </a:lvl8pPr>
            <a:lvl9pPr indent="-228600" lvl="8" marL="41148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b="1" sz="1700"/>
            </a:lvl9pPr>
          </a:lstStyle>
          <a:p/>
        </p:txBody>
      </p:sp>
      <p:sp>
        <p:nvSpPr>
          <p:cNvPr id="124" name="Google Shape;124;p39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7525" lIns="95075" spcFirstLastPara="1" rIns="95075" wrap="square" tIns="47525">
            <a:normAutofit/>
          </a:bodyPr>
          <a:lstStyle>
            <a:lvl1pPr indent="-38735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Char char="•"/>
              <a:defRPr sz="25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indent="-349250" lvl="2" marL="13716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 sz="1900"/>
            </a:lvl3pPr>
            <a:lvl4pPr indent="-336550" lvl="3" marL="18288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Char char="–"/>
              <a:defRPr sz="1700"/>
            </a:lvl4pPr>
            <a:lvl5pPr indent="-336550" lvl="4" marL="22860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Char char="»"/>
              <a:defRPr sz="1700"/>
            </a:lvl5pPr>
            <a:lvl6pPr indent="-336550" lvl="5" marL="27432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1700"/>
            </a:lvl6pPr>
            <a:lvl7pPr indent="-336550" lvl="6" marL="32004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1700"/>
            </a:lvl7pPr>
            <a:lvl8pPr indent="-336550" lvl="7" marL="36576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1700"/>
            </a:lvl8pPr>
            <a:lvl9pPr indent="-336550" lvl="8" marL="41148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1700"/>
            </a:lvl9pPr>
          </a:lstStyle>
          <a:p/>
        </p:txBody>
      </p:sp>
      <p:sp>
        <p:nvSpPr>
          <p:cNvPr id="125" name="Google Shape;125;p39"/>
          <p:cNvSpPr txBox="1"/>
          <p:nvPr>
            <p:ph idx="3" type="body"/>
          </p:nvPr>
        </p:nvSpPr>
        <p:spPr>
          <a:xfrm>
            <a:off x="4645033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7525" lIns="95075" spcFirstLastPara="1" rIns="95075" wrap="square" tIns="475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5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b="1" sz="1900"/>
            </a:lvl3pPr>
            <a:lvl4pPr indent="-228600" lvl="3" marL="18288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b="1" sz="1700"/>
            </a:lvl4pPr>
            <a:lvl5pPr indent="-228600" lvl="4" marL="22860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b="1" sz="1700"/>
            </a:lvl5pPr>
            <a:lvl6pPr indent="-228600" lvl="5" marL="27432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b="1" sz="1700"/>
            </a:lvl6pPr>
            <a:lvl7pPr indent="-228600" lvl="6" marL="32004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b="1" sz="1700"/>
            </a:lvl7pPr>
            <a:lvl8pPr indent="-228600" lvl="7" marL="36576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b="1" sz="1700"/>
            </a:lvl8pPr>
            <a:lvl9pPr indent="-228600" lvl="8" marL="41148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b="1" sz="1700"/>
            </a:lvl9pPr>
          </a:lstStyle>
          <a:p/>
        </p:txBody>
      </p:sp>
      <p:sp>
        <p:nvSpPr>
          <p:cNvPr id="126" name="Google Shape;126;p39"/>
          <p:cNvSpPr txBox="1"/>
          <p:nvPr>
            <p:ph idx="4" type="body"/>
          </p:nvPr>
        </p:nvSpPr>
        <p:spPr>
          <a:xfrm>
            <a:off x="4645033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7525" lIns="95075" spcFirstLastPara="1" rIns="95075" wrap="square" tIns="47525">
            <a:normAutofit/>
          </a:bodyPr>
          <a:lstStyle>
            <a:lvl1pPr indent="-38735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Char char="•"/>
              <a:defRPr sz="25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indent="-349250" lvl="2" marL="13716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 sz="1900"/>
            </a:lvl3pPr>
            <a:lvl4pPr indent="-336550" lvl="3" marL="18288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Char char="–"/>
              <a:defRPr sz="1700"/>
            </a:lvl4pPr>
            <a:lvl5pPr indent="-336550" lvl="4" marL="22860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Char char="»"/>
              <a:defRPr sz="1700"/>
            </a:lvl5pPr>
            <a:lvl6pPr indent="-336550" lvl="5" marL="27432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1700"/>
            </a:lvl6pPr>
            <a:lvl7pPr indent="-336550" lvl="6" marL="32004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1700"/>
            </a:lvl7pPr>
            <a:lvl8pPr indent="-336550" lvl="7" marL="36576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1700"/>
            </a:lvl8pPr>
            <a:lvl9pPr indent="-336550" lvl="8" marL="41148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1700"/>
            </a:lvl9pPr>
          </a:lstStyle>
          <a:p/>
        </p:txBody>
      </p:sp>
      <p:sp>
        <p:nvSpPr>
          <p:cNvPr id="127" name="Google Shape;127;p39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39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9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0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40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40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40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1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41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41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2"/>
          <p:cNvSpPr txBox="1"/>
          <p:nvPr>
            <p:ph type="title"/>
          </p:nvPr>
        </p:nvSpPr>
        <p:spPr>
          <a:xfrm>
            <a:off x="457202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7525" lIns="95075" spcFirstLastPara="1" rIns="95075" wrap="square" tIns="475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42"/>
          <p:cNvSpPr txBox="1"/>
          <p:nvPr>
            <p:ph idx="1" type="body"/>
          </p:nvPr>
        </p:nvSpPr>
        <p:spPr>
          <a:xfrm>
            <a:off x="3575051" y="204792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7525" lIns="95075" spcFirstLastPara="1" rIns="95075" wrap="square" tIns="47525">
            <a:normAutofit/>
          </a:bodyPr>
          <a:lstStyle>
            <a:lvl1pPr indent="-444500" lvl="0" marL="4572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lt1"/>
              </a:buClr>
              <a:buSzPts val="3400"/>
              <a:buChar char="•"/>
              <a:defRPr sz="3400"/>
            </a:lvl1pPr>
            <a:lvl2pPr indent="-412750" lvl="1" marL="91440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lt1"/>
              </a:buClr>
              <a:buSzPts val="2900"/>
              <a:buChar char="–"/>
              <a:defRPr sz="2900"/>
            </a:lvl2pPr>
            <a:lvl3pPr indent="-38735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Char char="•"/>
              <a:defRPr sz="25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42" name="Google Shape;142;p42"/>
          <p:cNvSpPr txBox="1"/>
          <p:nvPr>
            <p:ph idx="2" type="body"/>
          </p:nvPr>
        </p:nvSpPr>
        <p:spPr>
          <a:xfrm>
            <a:off x="457202" y="1076328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7525" lIns="95075" spcFirstLastPara="1" rIns="95075" wrap="square" tIns="475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3" name="Google Shape;143;p42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42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42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6"/>
          <p:cNvSpPr txBox="1"/>
          <p:nvPr>
            <p:ph idx="10" type="dt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6"/>
          <p:cNvSpPr txBox="1"/>
          <p:nvPr>
            <p:ph idx="11" type="ftr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6"/>
          <p:cNvSpPr txBox="1"/>
          <p:nvPr>
            <p:ph idx="12" type="sldNum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3"/>
          <p:cNvSpPr txBox="1"/>
          <p:nvPr>
            <p:ph type="title"/>
          </p:nvPr>
        </p:nvSpPr>
        <p:spPr>
          <a:xfrm>
            <a:off x="1792288" y="3600452"/>
            <a:ext cx="5486400" cy="425055"/>
          </a:xfrm>
          <a:prstGeom prst="rect">
            <a:avLst/>
          </a:prstGeom>
          <a:noFill/>
          <a:ln>
            <a:noFill/>
          </a:ln>
        </p:spPr>
        <p:txBody>
          <a:bodyPr anchorCtr="0" anchor="b" bIns="47525" lIns="95075" spcFirstLastPara="1" rIns="95075" wrap="square" tIns="475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43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7525" lIns="95075" spcFirstLastPara="1" rIns="95075" wrap="square" tIns="475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b="0" i="0" sz="2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" name="Google Shape;149;p43"/>
          <p:cNvSpPr txBox="1"/>
          <p:nvPr>
            <p:ph idx="1" type="body"/>
          </p:nvPr>
        </p:nvSpPr>
        <p:spPr>
          <a:xfrm>
            <a:off x="1792288" y="4025508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7525" lIns="95075" spcFirstLastPara="1" rIns="95075" wrap="square" tIns="475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50" name="Google Shape;150;p43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43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43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4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44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7525" lIns="95075" spcFirstLastPara="1" rIns="95075" wrap="square" tIns="4752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p44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44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44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5"/>
          <p:cNvSpPr txBox="1"/>
          <p:nvPr>
            <p:ph type="title"/>
          </p:nvPr>
        </p:nvSpPr>
        <p:spPr>
          <a:xfrm rot="5400000">
            <a:off x="5463778" y="1371604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45"/>
          <p:cNvSpPr txBox="1"/>
          <p:nvPr>
            <p:ph idx="1" type="body"/>
          </p:nvPr>
        </p:nvSpPr>
        <p:spPr>
          <a:xfrm rot="5400000">
            <a:off x="1272778" y="-609596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7525" lIns="95075" spcFirstLastPara="1" rIns="95075" wrap="square" tIns="4752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" name="Google Shape;162;p45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45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45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7"/>
          <p:cNvSpPr txBox="1"/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7"/>
          <p:cNvSpPr txBox="1"/>
          <p:nvPr>
            <p:ph idx="1" type="body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indent="-331469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27"/>
          <p:cNvSpPr txBox="1"/>
          <p:nvPr>
            <p:ph idx="10" type="dt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7"/>
          <p:cNvSpPr txBox="1"/>
          <p:nvPr>
            <p:ph idx="11" type="ftr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7"/>
          <p:cNvSpPr txBox="1"/>
          <p:nvPr>
            <p:ph idx="12" type="sldNum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8"/>
          <p:cNvSpPr txBox="1"/>
          <p:nvPr>
            <p:ph type="title"/>
          </p:nvPr>
        </p:nvSpPr>
        <p:spPr>
          <a:xfrm>
            <a:off x="722313" y="1771651"/>
            <a:ext cx="7772400" cy="16502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b="0" sz="48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8"/>
          <p:cNvSpPr txBox="1"/>
          <p:nvPr>
            <p:ph idx="1" type="body"/>
          </p:nvPr>
        </p:nvSpPr>
        <p:spPr>
          <a:xfrm>
            <a:off x="722313" y="3470149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None/>
              <a:defRPr sz="2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rgbClr val="8B8B8D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40"/>
              <a:buNone/>
              <a:defRPr sz="1600">
                <a:solidFill>
                  <a:srgbClr val="8B8B8D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B8B8D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B8B8D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B8B8D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B8B8D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B8B8D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B8B8D"/>
                </a:solidFill>
              </a:defRPr>
            </a:lvl9pPr>
          </a:lstStyle>
          <a:p/>
        </p:txBody>
      </p:sp>
      <p:sp>
        <p:nvSpPr>
          <p:cNvPr id="37" name="Google Shape;37;p28"/>
          <p:cNvSpPr txBox="1"/>
          <p:nvPr>
            <p:ph idx="10" type="dt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8"/>
          <p:cNvSpPr txBox="1"/>
          <p:nvPr>
            <p:ph idx="11" type="ftr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8"/>
          <p:cNvSpPr txBox="1"/>
          <p:nvPr>
            <p:ph idx="12" type="sldNum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0" name="Google Shape;40;p28"/>
          <p:cNvCxnSpPr/>
          <p:nvPr/>
        </p:nvCxnSpPr>
        <p:spPr>
          <a:xfrm>
            <a:off x="731520" y="3449574"/>
            <a:ext cx="7848600" cy="1191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9"/>
          <p:cNvSpPr txBox="1"/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9"/>
          <p:cNvSpPr txBox="1"/>
          <p:nvPr>
            <p:ph idx="1" type="body"/>
          </p:nvPr>
        </p:nvSpPr>
        <p:spPr>
          <a:xfrm>
            <a:off x="457200" y="1255014"/>
            <a:ext cx="4038600" cy="35387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973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380"/>
              <a:buChar char="•"/>
              <a:defRPr sz="2800"/>
            </a:lvl1pPr>
            <a:lvl2pPr indent="-35814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44" name="Google Shape;44;p29"/>
          <p:cNvSpPr txBox="1"/>
          <p:nvPr>
            <p:ph idx="2" type="body"/>
          </p:nvPr>
        </p:nvSpPr>
        <p:spPr>
          <a:xfrm>
            <a:off x="4648200" y="1255014"/>
            <a:ext cx="4038600" cy="35387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973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380"/>
              <a:buChar char="•"/>
              <a:defRPr sz="2800"/>
            </a:lvl1pPr>
            <a:lvl2pPr indent="-35814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45" name="Google Shape;45;p29"/>
          <p:cNvSpPr txBox="1"/>
          <p:nvPr>
            <p:ph idx="10" type="dt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9"/>
          <p:cNvSpPr txBox="1"/>
          <p:nvPr>
            <p:ph idx="11" type="ftr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9"/>
          <p:cNvSpPr txBox="1"/>
          <p:nvPr>
            <p:ph idx="12" type="sldNum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0"/>
          <p:cNvSpPr txBox="1"/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0"/>
          <p:cNvSpPr txBox="1"/>
          <p:nvPr>
            <p:ph idx="1" type="body"/>
          </p:nvPr>
        </p:nvSpPr>
        <p:spPr>
          <a:xfrm>
            <a:off x="457200" y="1257300"/>
            <a:ext cx="3931920" cy="4798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0"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30"/>
          <p:cNvSpPr txBox="1"/>
          <p:nvPr>
            <p:ph idx="2" type="body"/>
          </p:nvPr>
        </p:nvSpPr>
        <p:spPr>
          <a:xfrm>
            <a:off x="457200" y="1828800"/>
            <a:ext cx="3931920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814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1pPr>
            <a:lvl2pPr indent="-33655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 sz="2000"/>
            </a:lvl2pPr>
            <a:lvl3pPr indent="-331469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52" name="Google Shape;52;p30"/>
          <p:cNvSpPr txBox="1"/>
          <p:nvPr>
            <p:ph idx="3" type="body"/>
          </p:nvPr>
        </p:nvSpPr>
        <p:spPr>
          <a:xfrm>
            <a:off x="4754880" y="1257300"/>
            <a:ext cx="3931920" cy="4798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0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30"/>
          <p:cNvSpPr txBox="1"/>
          <p:nvPr>
            <p:ph idx="4" type="body"/>
          </p:nvPr>
        </p:nvSpPr>
        <p:spPr>
          <a:xfrm>
            <a:off x="4754880" y="1828800"/>
            <a:ext cx="3931920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814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1pPr>
            <a:lvl2pPr indent="-33655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 sz="2000"/>
            </a:lvl2pPr>
            <a:lvl3pPr indent="-331469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54" name="Google Shape;54;p30"/>
          <p:cNvSpPr txBox="1"/>
          <p:nvPr>
            <p:ph idx="10" type="dt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0"/>
          <p:cNvSpPr txBox="1"/>
          <p:nvPr>
            <p:ph idx="11" type="ftr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0"/>
          <p:cNvSpPr txBox="1"/>
          <p:nvPr>
            <p:ph idx="12" type="sldNum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7" name="Google Shape;57;p30"/>
          <p:cNvCxnSpPr/>
          <p:nvPr/>
        </p:nvCxnSpPr>
        <p:spPr>
          <a:xfrm rot="5400000">
            <a:off x="2806462" y="3034268"/>
            <a:ext cx="3531870" cy="794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1"/>
          <p:cNvSpPr txBox="1"/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1"/>
          <p:cNvSpPr txBox="1"/>
          <p:nvPr>
            <p:ph idx="10" type="dt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1"/>
          <p:cNvSpPr txBox="1"/>
          <p:nvPr>
            <p:ph idx="11" type="ftr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1"/>
          <p:cNvSpPr txBox="1"/>
          <p:nvPr>
            <p:ph idx="12" type="sldNum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2"/>
          <p:cNvSpPr txBox="1"/>
          <p:nvPr>
            <p:ph type="title"/>
          </p:nvPr>
        </p:nvSpPr>
        <p:spPr>
          <a:xfrm>
            <a:off x="457200" y="594060"/>
            <a:ext cx="2139696" cy="9464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2"/>
          <p:cNvSpPr txBox="1"/>
          <p:nvPr>
            <p:ph idx="1" type="body"/>
          </p:nvPr>
        </p:nvSpPr>
        <p:spPr>
          <a:xfrm>
            <a:off x="2971800" y="594060"/>
            <a:ext cx="571500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132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720"/>
              <a:buChar char="•"/>
              <a:defRPr sz="3200"/>
            </a:lvl1pPr>
            <a:lvl2pPr indent="-37973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380"/>
              <a:buChar char="•"/>
              <a:defRPr sz="2800"/>
            </a:lvl2pPr>
            <a:lvl3pPr indent="-36576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16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66" name="Google Shape;66;p32"/>
          <p:cNvSpPr txBox="1"/>
          <p:nvPr>
            <p:ph idx="2" type="body"/>
          </p:nvPr>
        </p:nvSpPr>
        <p:spPr>
          <a:xfrm>
            <a:off x="457201" y="1597915"/>
            <a:ext cx="2139696" cy="3182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9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7" name="Google Shape;67;p32"/>
          <p:cNvSpPr txBox="1"/>
          <p:nvPr>
            <p:ph idx="10" type="dt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2"/>
          <p:cNvSpPr txBox="1"/>
          <p:nvPr>
            <p:ph idx="11" type="ftr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2"/>
          <p:cNvSpPr txBox="1"/>
          <p:nvPr>
            <p:ph idx="12" type="sldNum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0" name="Google Shape;70;p32"/>
          <p:cNvCxnSpPr/>
          <p:nvPr/>
        </p:nvCxnSpPr>
        <p:spPr>
          <a:xfrm rot="5400000">
            <a:off x="684114" y="2684956"/>
            <a:ext cx="4183380" cy="1588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3"/>
          <p:cNvSpPr txBox="1"/>
          <p:nvPr>
            <p:ph type="title"/>
          </p:nvPr>
        </p:nvSpPr>
        <p:spPr>
          <a:xfrm>
            <a:off x="457200" y="594360"/>
            <a:ext cx="2142680" cy="9486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3"/>
          <p:cNvSpPr/>
          <p:nvPr>
            <p:ph idx="2" type="pic"/>
          </p:nvPr>
        </p:nvSpPr>
        <p:spPr>
          <a:xfrm>
            <a:off x="2858610" y="628651"/>
            <a:ext cx="5904390" cy="4125342"/>
          </a:xfrm>
          <a:prstGeom prst="rect">
            <a:avLst/>
          </a:prstGeom>
          <a:solidFill>
            <a:schemeClr val="lt2"/>
          </a:solidFill>
          <a:ln cap="flat" cmpd="sng" w="762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12700">
              <a:srgbClr val="000000">
                <a:alpha val="56078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33"/>
          <p:cNvSpPr txBox="1"/>
          <p:nvPr>
            <p:ph idx="1" type="body"/>
          </p:nvPr>
        </p:nvSpPr>
        <p:spPr>
          <a:xfrm>
            <a:off x="457200" y="1600200"/>
            <a:ext cx="2139696" cy="3182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9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5" name="Google Shape;75;p33"/>
          <p:cNvSpPr txBox="1"/>
          <p:nvPr>
            <p:ph idx="10" type="dt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3"/>
          <p:cNvSpPr txBox="1"/>
          <p:nvPr>
            <p:ph idx="11" type="ftr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3"/>
          <p:cNvSpPr txBox="1"/>
          <p:nvPr>
            <p:ph idx="12" type="sldNum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tile algn="tl" flip="none" tx="0" sx="70000" ty="0" sy="70000"/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2"/>
          <p:cNvSpPr txBox="1"/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2"/>
          <p:cNvSpPr txBox="1"/>
          <p:nvPr>
            <p:ph idx="1" type="body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814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655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1469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1150" lvl="5" marL="27432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1150" lvl="6" marL="32004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1150" lvl="7" marL="36576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1150" lvl="8" marL="41148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2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2"/>
          <p:cNvSpPr txBox="1"/>
          <p:nvPr>
            <p:ph idx="10" type="dt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22"/>
          <p:cNvSpPr txBox="1"/>
          <p:nvPr>
            <p:ph idx="11" type="ftr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22"/>
          <p:cNvSpPr txBox="1"/>
          <p:nvPr>
            <p:ph idx="12" type="sldNum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70C0"/>
            </a:gs>
            <a:gs pos="100000">
              <a:srgbClr val="0070C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Calibri"/>
              <a:buNone/>
              <a:defRPr b="0" i="0" sz="4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24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7525" lIns="95075" spcFirstLastPara="1" rIns="95075" wrap="square" tIns="47525">
            <a:norm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2750" lvl="1" marL="914400" marR="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Arial"/>
              <a:buChar char="–"/>
              <a:defRPr b="0" i="0" sz="2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735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b="0" i="0" sz="2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24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24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24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1.png"/><Relationship Id="rId4" Type="http://schemas.openxmlformats.org/officeDocument/2006/relationships/image" Target="../media/image25.png"/><Relationship Id="rId5" Type="http://schemas.openxmlformats.org/officeDocument/2006/relationships/image" Target="../media/image27.png"/><Relationship Id="rId6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1.png"/><Relationship Id="rId4" Type="http://schemas.openxmlformats.org/officeDocument/2006/relationships/image" Target="../media/image23.png"/><Relationship Id="rId5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png"/><Relationship Id="rId4" Type="http://schemas.openxmlformats.org/officeDocument/2006/relationships/image" Target="../media/image28.png"/><Relationship Id="rId5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Relationship Id="rId4" Type="http://schemas.openxmlformats.org/officeDocument/2006/relationships/image" Target="../media/image27.png"/><Relationship Id="rId5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6.png"/><Relationship Id="rId4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6.png"/><Relationship Id="rId4" Type="http://schemas.openxmlformats.org/officeDocument/2006/relationships/image" Target="../media/image3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png"/><Relationship Id="rId4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Relationship Id="rId5" Type="http://schemas.openxmlformats.org/officeDocument/2006/relationships/image" Target="../media/image18.png"/><Relationship Id="rId6" Type="http://schemas.openxmlformats.org/officeDocument/2006/relationships/image" Target="../media/image2.png"/><Relationship Id="rId7" Type="http://schemas.openxmlformats.org/officeDocument/2006/relationships/image" Target="../media/image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9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0.jpg"/><Relationship Id="rId7" Type="http://schemas.openxmlformats.org/officeDocument/2006/relationships/image" Target="../media/image32.jpg"/><Relationship Id="rId8" Type="http://schemas.openxmlformats.org/officeDocument/2006/relationships/image" Target="../media/image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4.png"/><Relationship Id="rId5" Type="http://schemas.openxmlformats.org/officeDocument/2006/relationships/image" Target="../media/image15.png"/><Relationship Id="rId6" Type="http://schemas.openxmlformats.org/officeDocument/2006/relationships/image" Target="../media/image18.png"/><Relationship Id="rId7" Type="http://schemas.openxmlformats.org/officeDocument/2006/relationships/image" Target="../media/image2.png"/><Relationship Id="rId8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Relationship Id="rId6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0070C0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"/>
          <p:cNvSpPr/>
          <p:nvPr/>
        </p:nvSpPr>
        <p:spPr>
          <a:xfrm>
            <a:off x="1692796" y="3068603"/>
            <a:ext cx="6096000" cy="1332099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64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7525" lIns="95075" spcFirstLastPara="1" rIns="95075" wrap="square" tIns="475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70C0"/>
                </a:solidFill>
                <a:latin typeface="Sigmar One"/>
                <a:ea typeface="Sigmar One"/>
                <a:cs typeface="Sigmar One"/>
                <a:sym typeface="Sigmar One"/>
              </a:rPr>
              <a:t>Welcome!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70C0"/>
                </a:solidFill>
                <a:latin typeface="Sigmar One"/>
                <a:ea typeface="Sigmar One"/>
                <a:cs typeface="Sigmar One"/>
                <a:sym typeface="Sigmar One"/>
              </a:rPr>
              <a:t>CEL Kids Hackathon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70C0"/>
                </a:solidFill>
                <a:latin typeface="Sigmar One"/>
                <a:ea typeface="Sigmar One"/>
                <a:cs typeface="Sigmar One"/>
                <a:sym typeface="Sigmar One"/>
              </a:rPr>
              <a:t>Prep Session for Scratch</a:t>
            </a:r>
            <a:endParaRPr b="1" i="0" sz="2400" u="none" cap="none" strike="noStrike">
              <a:solidFill>
                <a:srgbClr val="0070C0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pic>
        <p:nvPicPr>
          <p:cNvPr descr="E:\Steps to code\Marketing\Clipart images\Picture1.png" id="171" name="Google Shape;17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41878" y="293496"/>
            <a:ext cx="3197837" cy="2659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78a6530dd9_0_2"/>
          <p:cNvSpPr txBox="1"/>
          <p:nvPr/>
        </p:nvSpPr>
        <p:spPr>
          <a:xfrm>
            <a:off x="353849" y="350536"/>
            <a:ext cx="8180700" cy="16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Catalogue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E-Catalogue has information like,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1) Name of the book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2) Number of the Book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3) Name of the author and many other information…</a:t>
            </a:r>
            <a:endParaRPr/>
          </a:p>
        </p:txBody>
      </p:sp>
      <p:sp>
        <p:nvSpPr>
          <p:cNvPr descr="Image result for book clipart" id="282" name="Google Shape;282;g78a6530dd9_0_2"/>
          <p:cNvSpPr/>
          <p:nvPr/>
        </p:nvSpPr>
        <p:spPr>
          <a:xfrm>
            <a:off x="155575" y="-108347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result for book clipart" id="283" name="Google Shape;283;g78a6530dd9_0_2"/>
          <p:cNvSpPr/>
          <p:nvPr/>
        </p:nvSpPr>
        <p:spPr>
          <a:xfrm>
            <a:off x="307975" y="5953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4" name="Google Shape;284;g78a6530dd9_0_2"/>
          <p:cNvGrpSpPr/>
          <p:nvPr/>
        </p:nvGrpSpPr>
        <p:grpSpPr>
          <a:xfrm>
            <a:off x="2590643" y="2136967"/>
            <a:ext cx="3273330" cy="1886516"/>
            <a:chOff x="2590800" y="2565168"/>
            <a:chExt cx="3601419" cy="2799816"/>
          </a:xfrm>
        </p:grpSpPr>
        <p:pic>
          <p:nvPicPr>
            <p:cNvPr id="285" name="Google Shape;285;g78a6530dd9_0_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590800" y="2736084"/>
              <a:ext cx="3505200" cy="2628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6" name="Google Shape;286;g78a6530dd9_0_2"/>
            <p:cNvSpPr/>
            <p:nvPr/>
          </p:nvSpPr>
          <p:spPr>
            <a:xfrm rot="1232388">
              <a:off x="3916665" y="2934963"/>
              <a:ext cx="2229107" cy="668609"/>
            </a:xfrm>
            <a:prstGeom prst="parallelogram">
              <a:avLst>
                <a:gd fmla="val 92501" name="adj"/>
              </a:avLst>
            </a:prstGeom>
            <a:solidFill>
              <a:schemeClr val="lt1"/>
            </a:solidFill>
            <a:ln cap="flat" cmpd="sng" w="264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Book Name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g78a6530dd9_0_2"/>
            <p:cNvSpPr/>
            <p:nvPr/>
          </p:nvSpPr>
          <p:spPr>
            <a:xfrm rot="1561049">
              <a:off x="2645737" y="3742508"/>
              <a:ext cx="2344490" cy="615974"/>
            </a:xfrm>
            <a:prstGeom prst="parallelogram">
              <a:avLst>
                <a:gd fmla="val 79466" name="adj"/>
              </a:avLst>
            </a:prstGeom>
            <a:solidFill>
              <a:schemeClr val="lt1"/>
            </a:solidFill>
            <a:ln cap="flat" cmpd="sng" w="264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Book Number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8" name="Google Shape;288;g78a6530dd9_0_2"/>
          <p:cNvSpPr/>
          <p:nvPr/>
        </p:nvSpPr>
        <p:spPr>
          <a:xfrm>
            <a:off x="612776" y="4126650"/>
            <a:ext cx="80739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chemeClr val="dk1"/>
                </a:solidFill>
              </a:rPr>
              <a:t>Q</a:t>
            </a:r>
            <a:r>
              <a:rPr lang="en-US" sz="1800">
                <a:solidFill>
                  <a:schemeClr val="dk1"/>
                </a:solidFill>
              </a:rPr>
              <a:t>. 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do you think we can store this much information and manipulate it?</a:t>
            </a:r>
            <a:endParaRPr/>
          </a:p>
        </p:txBody>
      </p:sp>
      <p:pic>
        <p:nvPicPr>
          <p:cNvPr descr="E:\Steps to code\Marketing\Logo\Logo CEL with blue with white text.png" id="289" name="Google Shape;289;g78a6530dd9_0_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24850" y="-27327"/>
            <a:ext cx="2019150" cy="365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78a6530dd9_0_96"/>
          <p:cNvSpPr txBox="1"/>
          <p:nvPr/>
        </p:nvSpPr>
        <p:spPr>
          <a:xfrm>
            <a:off x="353849" y="350536"/>
            <a:ext cx="8180700" cy="18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List, unlike variables, can store multiple data at the same time. Following is an example in Scratch of 2 Lists, Book Number and Name.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value stored in the List has a specific place in the list. You can also alter the value stored in the List and even manipulate them.</a:t>
            </a:r>
            <a:endParaRPr/>
          </a:p>
        </p:txBody>
      </p:sp>
      <p:pic>
        <p:nvPicPr>
          <p:cNvPr id="296" name="Google Shape;296;g78a6530dd9_0_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2900" y="2571750"/>
            <a:ext cx="4842050" cy="2169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Steps to code\Marketing\Logo\Logo CEL with blue with white text.png" id="297" name="Google Shape;297;g78a6530dd9_0_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24850" y="-27327"/>
            <a:ext cx="2019150" cy="365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78a6530dd9_0_197"/>
          <p:cNvSpPr txBox="1"/>
          <p:nvPr/>
        </p:nvSpPr>
        <p:spPr>
          <a:xfrm>
            <a:off x="582447" y="342900"/>
            <a:ext cx="8333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Abstraction: </a:t>
            </a: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(Teacher Models)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Let’s do abstraction to make understand project and make it simple</a:t>
            </a:r>
            <a:endParaRPr/>
          </a:p>
        </p:txBody>
      </p:sp>
      <p:sp>
        <p:nvSpPr>
          <p:cNvPr id="304" name="Google Shape;304;g78a6530dd9_0_197"/>
          <p:cNvSpPr/>
          <p:nvPr/>
        </p:nvSpPr>
        <p:spPr>
          <a:xfrm>
            <a:off x="325825" y="1465050"/>
            <a:ext cx="2874600" cy="1536600"/>
          </a:xfrm>
          <a:prstGeom prst="roundRect">
            <a:avLst>
              <a:gd fmla="val 16667" name="adj"/>
            </a:avLst>
          </a:prstGeom>
          <a:solidFill>
            <a:srgbClr val="D3AEA6"/>
          </a:solidFill>
          <a:ln cap="flat" cmpd="sng" w="264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arenR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will happen on the stage?</a:t>
            </a:r>
            <a:endParaRPr/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g78a6530dd9_0_197"/>
          <p:cNvSpPr/>
          <p:nvPr/>
        </p:nvSpPr>
        <p:spPr>
          <a:xfrm>
            <a:off x="304775" y="3325557"/>
            <a:ext cx="2895600" cy="1685400"/>
          </a:xfrm>
          <a:prstGeom prst="roundRect">
            <a:avLst>
              <a:gd fmla="val 16667" name="adj"/>
            </a:avLst>
          </a:prstGeom>
          <a:solidFill>
            <a:srgbClr val="66CCFF"/>
          </a:solidFill>
          <a:ln cap="flat" cmpd="sng" w="264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2) What sprite and backdrop will be needed on the stage?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g78a6530dd9_0_197"/>
          <p:cNvSpPr/>
          <p:nvPr/>
        </p:nvSpPr>
        <p:spPr>
          <a:xfrm>
            <a:off x="3429000" y="1433677"/>
            <a:ext cx="5630100" cy="1621800"/>
          </a:xfrm>
          <a:prstGeom prst="roundRect">
            <a:avLst>
              <a:gd fmla="val 16667" name="adj"/>
            </a:avLst>
          </a:prstGeom>
          <a:solidFill>
            <a:srgbClr val="D3AEA6"/>
          </a:solidFill>
          <a:ln cap="flat" cmpd="sng" w="264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user can add a book in the e catalogue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user can remove a book from e catalogue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user can check if a specific book is available in the e catalogue and find the number serial number of the book</a:t>
            </a:r>
            <a:endParaRPr/>
          </a:p>
        </p:txBody>
      </p:sp>
      <p:sp>
        <p:nvSpPr>
          <p:cNvPr id="307" name="Google Shape;307;g78a6530dd9_0_197"/>
          <p:cNvSpPr/>
          <p:nvPr/>
        </p:nvSpPr>
        <p:spPr>
          <a:xfrm>
            <a:off x="3305925" y="3353150"/>
            <a:ext cx="1828800" cy="1536600"/>
          </a:xfrm>
          <a:prstGeom prst="roundRect">
            <a:avLst>
              <a:gd fmla="val 16667" name="adj"/>
            </a:avLst>
          </a:prstGeom>
          <a:solidFill>
            <a:srgbClr val="66CCFF"/>
          </a:solidFill>
          <a:ln cap="flat" cmpd="sng" w="264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Sprite Add Book Button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g78a6530dd9_0_197"/>
          <p:cNvSpPr/>
          <p:nvPr/>
        </p:nvSpPr>
        <p:spPr>
          <a:xfrm>
            <a:off x="5240275" y="3353150"/>
            <a:ext cx="1828800" cy="1536600"/>
          </a:xfrm>
          <a:prstGeom prst="roundRect">
            <a:avLst>
              <a:gd fmla="val 16667" name="adj"/>
            </a:avLst>
          </a:prstGeom>
          <a:solidFill>
            <a:srgbClr val="66CCFF"/>
          </a:solidFill>
          <a:ln cap="flat" cmpd="sng" w="264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Sprite Find Book Button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g78a6530dd9_0_197"/>
          <p:cNvSpPr/>
          <p:nvPr/>
        </p:nvSpPr>
        <p:spPr>
          <a:xfrm>
            <a:off x="7132950" y="3353150"/>
            <a:ext cx="1828800" cy="1536600"/>
          </a:xfrm>
          <a:prstGeom prst="roundRect">
            <a:avLst>
              <a:gd fmla="val 16667" name="adj"/>
            </a:avLst>
          </a:prstGeom>
          <a:solidFill>
            <a:srgbClr val="66CCFF"/>
          </a:solidFill>
          <a:ln cap="flat" cmpd="sng" w="264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Sprite Remove Book Button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0" name="Google Shape;310;g78a6530dd9_0_1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66725" y="4177750"/>
            <a:ext cx="1353693" cy="430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g78a6530dd9_0_1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05520" y="4221496"/>
            <a:ext cx="1135856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g78a6530dd9_0_1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79434" y="4387484"/>
            <a:ext cx="935831" cy="3643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Steps to code\Marketing\Logo\Logo CEL with blue with white text.png" id="313" name="Google Shape;313;g78a6530dd9_0_19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24850" y="-27327"/>
            <a:ext cx="2019150" cy="365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78a6530dd9_0_292"/>
          <p:cNvSpPr txBox="1"/>
          <p:nvPr/>
        </p:nvSpPr>
        <p:spPr>
          <a:xfrm>
            <a:off x="353849" y="342900"/>
            <a:ext cx="8028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Catalogue </a:t>
            </a: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(Teacher Models)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Let’s write codes for the sprites…</a:t>
            </a:r>
            <a:endParaRPr/>
          </a:p>
        </p:txBody>
      </p:sp>
      <p:sp>
        <p:nvSpPr>
          <p:cNvPr id="320" name="Google Shape;320;g78a6530dd9_0_292"/>
          <p:cNvSpPr/>
          <p:nvPr/>
        </p:nvSpPr>
        <p:spPr>
          <a:xfrm>
            <a:off x="656975" y="1572771"/>
            <a:ext cx="2514600" cy="1024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64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g78a6530dd9_0_292"/>
          <p:cNvSpPr txBox="1"/>
          <p:nvPr/>
        </p:nvSpPr>
        <p:spPr>
          <a:xfrm>
            <a:off x="839216" y="2245970"/>
            <a:ext cx="21501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 Button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2" name="Google Shape;322;g78a6530dd9_0_2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6171" y="1645753"/>
            <a:ext cx="1491469" cy="474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g78a6530dd9_0_2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909454"/>
            <a:ext cx="4346450" cy="4004471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g78a6530dd9_0_292"/>
          <p:cNvSpPr/>
          <p:nvPr/>
        </p:nvSpPr>
        <p:spPr>
          <a:xfrm>
            <a:off x="353850" y="2929125"/>
            <a:ext cx="3507600" cy="9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add a book in the e catalogue with name and serial number</a:t>
            </a:r>
            <a:endParaRPr/>
          </a:p>
        </p:txBody>
      </p:sp>
      <p:pic>
        <p:nvPicPr>
          <p:cNvPr descr="E:\Steps to code\Marketing\Logo\Logo CEL with blue with white text.png" id="325" name="Google Shape;325;g78a6530dd9_0_2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24850" y="-27327"/>
            <a:ext cx="2019150" cy="365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78a6530dd9_0_384"/>
          <p:cNvSpPr txBox="1"/>
          <p:nvPr/>
        </p:nvSpPr>
        <p:spPr>
          <a:xfrm>
            <a:off x="353849" y="342900"/>
            <a:ext cx="8028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Catalogue </a:t>
            </a: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(Teacher Models)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Let’s write codes for the sprites…</a:t>
            </a:r>
            <a:endParaRPr/>
          </a:p>
        </p:txBody>
      </p:sp>
      <p:sp>
        <p:nvSpPr>
          <p:cNvPr id="332" name="Google Shape;332;g78a6530dd9_0_384"/>
          <p:cNvSpPr/>
          <p:nvPr/>
        </p:nvSpPr>
        <p:spPr>
          <a:xfrm>
            <a:off x="930148" y="1667992"/>
            <a:ext cx="2514600" cy="970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64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g78a6530dd9_0_384"/>
          <p:cNvSpPr txBox="1"/>
          <p:nvPr/>
        </p:nvSpPr>
        <p:spPr>
          <a:xfrm>
            <a:off x="1571034" y="2246567"/>
            <a:ext cx="12330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Find Button</a:t>
            </a:r>
            <a:endParaRPr/>
          </a:p>
        </p:txBody>
      </p:sp>
      <p:pic>
        <p:nvPicPr>
          <p:cNvPr id="334" name="Google Shape;334;g78a6530dd9_0_3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9603" y="1819562"/>
            <a:ext cx="1135856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g78a6530dd9_0_3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74775" y="342900"/>
            <a:ext cx="3955525" cy="4713951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g78a6530dd9_0_384"/>
          <p:cNvSpPr/>
          <p:nvPr/>
        </p:nvSpPr>
        <p:spPr>
          <a:xfrm>
            <a:off x="291232" y="4377025"/>
            <a:ext cx="37926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share the number of the book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g78a6530dd9_0_384"/>
          <p:cNvSpPr/>
          <p:nvPr/>
        </p:nvSpPr>
        <p:spPr>
          <a:xfrm>
            <a:off x="168225" y="2808100"/>
            <a:ext cx="4038600" cy="12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tell user that the book is not present if the name of the book entered doesn’t match the names of the books in e catalogue</a:t>
            </a:r>
            <a:endParaRPr/>
          </a:p>
        </p:txBody>
      </p:sp>
      <p:sp>
        <p:nvSpPr>
          <p:cNvPr id="338" name="Google Shape;338;g78a6530dd9_0_384"/>
          <p:cNvSpPr/>
          <p:nvPr/>
        </p:nvSpPr>
        <p:spPr>
          <a:xfrm>
            <a:off x="6858001" y="882551"/>
            <a:ext cx="21336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find a book in the e-catalogue 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:\Steps to code\Marketing\Logo\Logo CEL with blue with white text.png" id="339" name="Google Shape;339;g78a6530dd9_0_3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24850" y="-27327"/>
            <a:ext cx="2019150" cy="365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78a6530dd9_0_477"/>
          <p:cNvSpPr txBox="1"/>
          <p:nvPr/>
        </p:nvSpPr>
        <p:spPr>
          <a:xfrm>
            <a:off x="353849" y="342900"/>
            <a:ext cx="8028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Catalogue </a:t>
            </a: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(Teacher Models)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Let’s write codes for the sprites…</a:t>
            </a:r>
            <a:endParaRPr/>
          </a:p>
        </p:txBody>
      </p:sp>
      <p:sp>
        <p:nvSpPr>
          <p:cNvPr id="346" name="Google Shape;346;g78a6530dd9_0_477"/>
          <p:cNvSpPr/>
          <p:nvPr/>
        </p:nvSpPr>
        <p:spPr>
          <a:xfrm>
            <a:off x="261950" y="3169750"/>
            <a:ext cx="40386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remove a book from e catalogue</a:t>
            </a:r>
            <a:endParaRPr/>
          </a:p>
        </p:txBody>
      </p:sp>
      <p:pic>
        <p:nvPicPr>
          <p:cNvPr id="347" name="Google Shape;347;g78a6530dd9_0_4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4400" y="620475"/>
            <a:ext cx="3733000" cy="437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g78a6530dd9_0_477"/>
          <p:cNvSpPr/>
          <p:nvPr/>
        </p:nvSpPr>
        <p:spPr>
          <a:xfrm>
            <a:off x="1023960" y="1686577"/>
            <a:ext cx="2514600" cy="970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64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g78a6530dd9_0_477"/>
          <p:cNvSpPr txBox="1"/>
          <p:nvPr/>
        </p:nvSpPr>
        <p:spPr>
          <a:xfrm>
            <a:off x="1470805" y="2217652"/>
            <a:ext cx="16209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Remove a book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0" name="Google Shape;350;g78a6530dd9_0_4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96646" y="1775746"/>
            <a:ext cx="935831" cy="3643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Steps to code\Marketing\Logo\Logo CEL with blue with white text.png" id="351" name="Google Shape;351;g78a6530dd9_0_4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24850" y="-27327"/>
            <a:ext cx="2019150" cy="365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b4b469b809_0_0"/>
          <p:cNvSpPr txBox="1"/>
          <p:nvPr/>
        </p:nvSpPr>
        <p:spPr>
          <a:xfrm>
            <a:off x="582450" y="342900"/>
            <a:ext cx="7875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400" u="none" cap="none" strike="noStrike">
                <a:solidFill>
                  <a:srgbClr val="5B0F00"/>
                </a:solidFill>
                <a:latin typeface="Arial"/>
                <a:ea typeface="Arial"/>
                <a:cs typeface="Arial"/>
                <a:sym typeface="Arial"/>
              </a:rPr>
              <a:t>How to Share the Project:</a:t>
            </a:r>
            <a:endParaRPr b="0" i="0" sz="1200" u="none" cap="none" strike="noStrike">
              <a:solidFill>
                <a:srgbClr val="5B0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:\Steps to code\Marketing\Logo\Logo CEL with blue with white text.png" id="358" name="Google Shape;358;gb4b469b809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4850" y="7354"/>
            <a:ext cx="201915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gb4b469b809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908625"/>
            <a:ext cx="8780451" cy="408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b4b469b809_0_88"/>
          <p:cNvSpPr txBox="1"/>
          <p:nvPr/>
        </p:nvSpPr>
        <p:spPr>
          <a:xfrm>
            <a:off x="582450" y="342900"/>
            <a:ext cx="7875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400" u="none" cap="none" strike="noStrike">
                <a:solidFill>
                  <a:srgbClr val="5B0F00"/>
                </a:solidFill>
                <a:latin typeface="Arial"/>
                <a:ea typeface="Arial"/>
                <a:cs typeface="Arial"/>
                <a:sym typeface="Arial"/>
              </a:rPr>
              <a:t>How to Share the Project:</a:t>
            </a:r>
            <a:endParaRPr b="0" i="0" sz="1200" u="none" cap="none" strike="noStrike">
              <a:solidFill>
                <a:srgbClr val="5B0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:\Steps to code\Marketing\Logo\Logo CEL with blue with white text.png" id="366" name="Google Shape;366;gb4b469b809_0_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4850" y="7354"/>
            <a:ext cx="201915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gb4b469b809_0_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750" y="989100"/>
            <a:ext cx="8457249" cy="400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b4808a35ef_1_763"/>
          <p:cNvSpPr txBox="1"/>
          <p:nvPr/>
        </p:nvSpPr>
        <p:spPr>
          <a:xfrm>
            <a:off x="582447" y="342900"/>
            <a:ext cx="8028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Quiz 1: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gb4808a35ef_1_763"/>
          <p:cNvSpPr/>
          <p:nvPr/>
        </p:nvSpPr>
        <p:spPr>
          <a:xfrm>
            <a:off x="983440" y="1033156"/>
            <a:ext cx="7412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What is </a:t>
            </a:r>
            <a:r>
              <a:rPr lang="en-US" sz="2000">
                <a:solidFill>
                  <a:schemeClr val="dk1"/>
                </a:solidFill>
              </a:rPr>
              <a:t>List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:\Steps to code\Marketing\Logo\Logo CEL with blue with white text.png" id="375" name="Google Shape;375;gb4808a35ef_1_7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4850" y="-27327"/>
            <a:ext cx="2019150" cy="365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78a6530dd9_0_568"/>
          <p:cNvSpPr txBox="1"/>
          <p:nvPr/>
        </p:nvSpPr>
        <p:spPr>
          <a:xfrm>
            <a:off x="353849" y="342900"/>
            <a:ext cx="80283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Quiz </a:t>
            </a:r>
            <a:r>
              <a:rPr b="1" lang="en-US" sz="2800">
                <a:solidFill>
                  <a:schemeClr val="dk1"/>
                </a:solidFill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</p:txBody>
      </p:sp>
      <p:sp>
        <p:nvSpPr>
          <p:cNvPr id="382" name="Google Shape;382;g78a6530dd9_0_568"/>
          <p:cNvSpPr/>
          <p:nvPr/>
        </p:nvSpPr>
        <p:spPr>
          <a:xfrm>
            <a:off x="445950" y="870413"/>
            <a:ext cx="8393100" cy="5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 </a:t>
            </a:r>
            <a:r>
              <a:rPr b="1" lang="en-US" sz="1800">
                <a:solidFill>
                  <a:schemeClr val="dk1"/>
                </a:solidFill>
              </a:rPr>
              <a:t>What will be the output of the program given in the image if the initial value of the variable i is 2? </a:t>
            </a:r>
            <a:endParaRPr b="1"/>
          </a:p>
        </p:txBody>
      </p:sp>
      <p:pic>
        <p:nvPicPr>
          <p:cNvPr id="383" name="Google Shape;383;g78a6530dd9_0_5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5850" y="1714225"/>
            <a:ext cx="4113275" cy="2766250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g78a6530dd9_0_568"/>
          <p:cNvSpPr/>
          <p:nvPr/>
        </p:nvSpPr>
        <p:spPr>
          <a:xfrm>
            <a:off x="228600" y="1600200"/>
            <a:ext cx="4343400" cy="23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sprite will speak “the book is not present in the library”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sprite will speak 2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C) the stored value at place 2 in List Book number will be removed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D) the stored value at place 2 in List Book name and List Book number will be removed</a:t>
            </a:r>
            <a:endParaRPr/>
          </a:p>
        </p:txBody>
      </p:sp>
      <p:pic>
        <p:nvPicPr>
          <p:cNvPr descr="E:\Steps to code\Marketing\Logo\Logo CEL with blue with white text.png" id="385" name="Google Shape;385;g78a6530dd9_0_5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24850" y="-27327"/>
            <a:ext cx="2019150" cy="365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0070C0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:\Steps to code\Clients\Shama School\Exposure Visit\ATL 2018\Selected\IMG-20180918-WA0028.jpg" id="177" name="Google Shape;177;p2"/>
          <p:cNvPicPr preferRelativeResize="0"/>
          <p:nvPr/>
        </p:nvPicPr>
        <p:blipFill rotWithShape="1">
          <a:blip r:embed="rId3">
            <a:alphaModFix/>
          </a:blip>
          <a:srcRect b="0" l="9998" r="23101" t="0"/>
          <a:stretch/>
        </p:blipFill>
        <p:spPr>
          <a:xfrm>
            <a:off x="4525180" y="-34816"/>
            <a:ext cx="4618820" cy="5178316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"/>
          <p:cNvSpPr/>
          <p:nvPr/>
        </p:nvSpPr>
        <p:spPr>
          <a:xfrm>
            <a:off x="213360" y="1612990"/>
            <a:ext cx="4114800" cy="78722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64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7525" lIns="95075" spcFirstLastPara="1" rIns="95075" wrap="square" tIns="475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70C0"/>
                </a:solidFill>
                <a:latin typeface="Sigmar One"/>
                <a:ea typeface="Sigmar One"/>
                <a:cs typeface="Sigmar One"/>
                <a:sym typeface="Sigmar One"/>
              </a:rPr>
              <a:t>Code To Enhance Learning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"/>
          <p:cNvSpPr/>
          <p:nvPr/>
        </p:nvSpPr>
        <p:spPr>
          <a:xfrm>
            <a:off x="121920" y="2416103"/>
            <a:ext cx="429768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Code to Enhance Learning is nonprofit uses coding as a tool to build critical thinking, creativity, collaboration and perseverance in children in grade 5-9.</a:t>
            </a:r>
            <a:endParaRPr b="0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E:\Steps to code\Marketing\Logo\Logo CEL with blue with white text.png" id="180" name="Google Shape;18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24850" y="7354"/>
            <a:ext cx="2019150" cy="365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aa116dde4e_0_0"/>
          <p:cNvSpPr txBox="1"/>
          <p:nvPr/>
        </p:nvSpPr>
        <p:spPr>
          <a:xfrm>
            <a:off x="582447" y="342900"/>
            <a:ext cx="7875900" cy="23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Closing: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did we do today?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one thing that you liked in the class the most?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did you learn?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:\Steps to code\Marketing\Logo\Logo CEL with blue with white text.png" id="392" name="Google Shape;392;gaa116dde4e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4850" y="7354"/>
            <a:ext cx="2019150" cy="365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Image result for square objects" id="398" name="Google Shape;398;p17"/>
          <p:cNvSpPr/>
          <p:nvPr/>
        </p:nvSpPr>
        <p:spPr>
          <a:xfrm>
            <a:off x="155575" y="-108347"/>
            <a:ext cx="304800" cy="228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result for square objects" id="399" name="Google Shape;399;p17"/>
          <p:cNvSpPr/>
          <p:nvPr/>
        </p:nvSpPr>
        <p:spPr>
          <a:xfrm>
            <a:off x="307975" y="5953"/>
            <a:ext cx="304800" cy="228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17"/>
          <p:cNvSpPr txBox="1"/>
          <p:nvPr/>
        </p:nvSpPr>
        <p:spPr>
          <a:xfrm>
            <a:off x="838200" y="2283210"/>
            <a:ext cx="74676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:\Steps to code\Marketing\Logo\Logo CEL with blue with white text.png" id="401" name="Google Shape;40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4850" y="7354"/>
            <a:ext cx="2019150" cy="365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8"/>
          <p:cNvSpPr txBox="1"/>
          <p:nvPr/>
        </p:nvSpPr>
        <p:spPr>
          <a:xfrm>
            <a:off x="231776" y="209550"/>
            <a:ext cx="5330824" cy="465348"/>
          </a:xfrm>
          <a:prstGeom prst="rect">
            <a:avLst/>
          </a:prstGeom>
          <a:noFill/>
          <a:ln>
            <a:noFill/>
          </a:ln>
        </p:spPr>
        <p:txBody>
          <a:bodyPr anchorCtr="0" anchor="t" bIns="47525" lIns="95075" spcFirstLastPara="1" rIns="95075" wrap="square" tIns="475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sng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Timelines to Remember</a:t>
            </a:r>
            <a:endParaRPr b="0" i="0" sz="1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18"/>
          <p:cNvSpPr txBox="1"/>
          <p:nvPr/>
        </p:nvSpPr>
        <p:spPr>
          <a:xfrm>
            <a:off x="460375" y="984251"/>
            <a:ext cx="2117725" cy="765174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36575" spcFirstLastPara="1" rIns="36575" wrap="square" tIns="36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Virtual Support Starts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19 Dec 21</a:t>
            </a:r>
            <a:endParaRPr b="1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08" name="Google Shape;408;p18"/>
          <p:cNvCxnSpPr/>
          <p:nvPr/>
        </p:nvCxnSpPr>
        <p:spPr>
          <a:xfrm>
            <a:off x="222250" y="2506663"/>
            <a:ext cx="8693150" cy="0"/>
          </a:xfrm>
          <a:prstGeom prst="straightConnector1">
            <a:avLst/>
          </a:prstGeom>
          <a:noFill/>
          <a:ln cap="flat" cmpd="sng" w="76200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9" name="Google Shape;409;p18"/>
          <p:cNvSpPr/>
          <p:nvPr/>
        </p:nvSpPr>
        <p:spPr>
          <a:xfrm>
            <a:off x="600075" y="2376488"/>
            <a:ext cx="315913" cy="298450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3175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575" lIns="36575" spcFirstLastPara="1" rIns="36575" wrap="square" tIns="3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18"/>
          <p:cNvSpPr/>
          <p:nvPr/>
        </p:nvSpPr>
        <p:spPr>
          <a:xfrm>
            <a:off x="1282700" y="2379663"/>
            <a:ext cx="314325" cy="300038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3175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575" lIns="36575" spcFirstLastPara="1" rIns="36575" wrap="square" tIns="3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18"/>
          <p:cNvSpPr/>
          <p:nvPr/>
        </p:nvSpPr>
        <p:spPr>
          <a:xfrm>
            <a:off x="2354263" y="2384426"/>
            <a:ext cx="315912" cy="298450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3175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575" lIns="36575" spcFirstLastPara="1" rIns="36575" wrap="square" tIns="3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18"/>
          <p:cNvSpPr/>
          <p:nvPr/>
        </p:nvSpPr>
        <p:spPr>
          <a:xfrm>
            <a:off x="5854700" y="2387601"/>
            <a:ext cx="314325" cy="300037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3175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575" lIns="36575" spcFirstLastPara="1" rIns="36575" wrap="square" tIns="3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18"/>
          <p:cNvSpPr/>
          <p:nvPr/>
        </p:nvSpPr>
        <p:spPr>
          <a:xfrm>
            <a:off x="7280275" y="2379663"/>
            <a:ext cx="314325" cy="300038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3175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575" lIns="36575" spcFirstLastPara="1" rIns="36575" wrap="square" tIns="3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18"/>
          <p:cNvSpPr txBox="1"/>
          <p:nvPr/>
        </p:nvSpPr>
        <p:spPr>
          <a:xfrm>
            <a:off x="152400" y="3529013"/>
            <a:ext cx="1216025" cy="636587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36575" spcFirstLastPara="1" rIns="36575" wrap="square" tIns="36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Registration Starts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23 Nov</a:t>
            </a:r>
            <a:endParaRPr b="0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18"/>
          <p:cNvSpPr txBox="1"/>
          <p:nvPr/>
        </p:nvSpPr>
        <p:spPr>
          <a:xfrm>
            <a:off x="1801813" y="3444875"/>
            <a:ext cx="1506537" cy="1182688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36575" spcFirstLastPara="1" rIns="36575" wrap="square" tIns="36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Registration Ends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15 Jan 2021</a:t>
            </a:r>
            <a:endParaRPr b="0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18"/>
          <p:cNvSpPr txBox="1"/>
          <p:nvPr/>
        </p:nvSpPr>
        <p:spPr>
          <a:xfrm>
            <a:off x="6727825" y="3540125"/>
            <a:ext cx="1401763" cy="858838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36575" spcFirstLastPara="1" rIns="36575" wrap="square" tIns="36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Result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14 March 2021</a:t>
            </a:r>
            <a:endParaRPr b="0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18"/>
          <p:cNvSpPr/>
          <p:nvPr/>
        </p:nvSpPr>
        <p:spPr>
          <a:xfrm>
            <a:off x="4471988" y="2393951"/>
            <a:ext cx="315912" cy="300037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3175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575" lIns="36575" spcFirstLastPara="1" rIns="36575" wrap="square" tIns="3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18"/>
          <p:cNvSpPr txBox="1"/>
          <p:nvPr/>
        </p:nvSpPr>
        <p:spPr>
          <a:xfrm>
            <a:off x="4800600" y="965201"/>
            <a:ext cx="2397125" cy="665162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36575" spcFirstLastPara="1" rIns="36575" wrap="square" tIns="36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Submission of deliverables by 6:00 pm 7 Feb</a:t>
            </a:r>
            <a:endParaRPr b="0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18"/>
          <p:cNvSpPr txBox="1"/>
          <p:nvPr/>
        </p:nvSpPr>
        <p:spPr>
          <a:xfrm>
            <a:off x="3584575" y="3282950"/>
            <a:ext cx="2130425" cy="1128713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36575" spcFirstLastPara="1" rIns="36575" wrap="square" tIns="36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Hackathon Week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Starts 1 Feb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Participants receive problem statement</a:t>
            </a:r>
            <a:endParaRPr b="0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20" name="Google Shape;420;p18"/>
          <p:cNvCxnSpPr/>
          <p:nvPr/>
        </p:nvCxnSpPr>
        <p:spPr>
          <a:xfrm rot="10800000">
            <a:off x="1422400" y="1762443"/>
            <a:ext cx="0" cy="731520"/>
          </a:xfrm>
          <a:prstGeom prst="straightConnector1">
            <a:avLst/>
          </a:prstGeom>
          <a:noFill/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1" name="Google Shape;421;p18"/>
          <p:cNvSpPr/>
          <p:nvPr/>
        </p:nvSpPr>
        <p:spPr>
          <a:xfrm>
            <a:off x="1339850" y="1631951"/>
            <a:ext cx="152400" cy="176212"/>
          </a:xfrm>
          <a:prstGeom prst="roundRect">
            <a:avLst>
              <a:gd fmla="val 31750" name="adj"/>
            </a:avLst>
          </a:prstGeom>
          <a:solidFill>
            <a:srgbClr val="FF6600"/>
          </a:solidFill>
          <a:ln cap="flat" cmpd="sng" w="31750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575" lIns="36575" spcFirstLastPara="1" rIns="36575" wrap="square" tIns="3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22" name="Google Shape;422;p18"/>
          <p:cNvCxnSpPr/>
          <p:nvPr/>
        </p:nvCxnSpPr>
        <p:spPr>
          <a:xfrm rot="10800000">
            <a:off x="6005512" y="1762443"/>
            <a:ext cx="0" cy="731520"/>
          </a:xfrm>
          <a:prstGeom prst="straightConnector1">
            <a:avLst/>
          </a:prstGeom>
          <a:noFill/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3" name="Google Shape;423;p18"/>
          <p:cNvSpPr/>
          <p:nvPr/>
        </p:nvSpPr>
        <p:spPr>
          <a:xfrm>
            <a:off x="5924550" y="1631951"/>
            <a:ext cx="150812" cy="176212"/>
          </a:xfrm>
          <a:prstGeom prst="roundRect">
            <a:avLst>
              <a:gd fmla="val 31750" name="adj"/>
            </a:avLst>
          </a:prstGeom>
          <a:solidFill>
            <a:srgbClr val="FF6600"/>
          </a:solidFill>
          <a:ln cap="flat" cmpd="sng" w="31750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575" lIns="36575" spcFirstLastPara="1" rIns="36575" wrap="square" tIns="3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24" name="Google Shape;424;p18"/>
          <p:cNvCxnSpPr/>
          <p:nvPr/>
        </p:nvCxnSpPr>
        <p:spPr>
          <a:xfrm rot="10800000">
            <a:off x="741363" y="2501901"/>
            <a:ext cx="0" cy="731520"/>
          </a:xfrm>
          <a:prstGeom prst="straightConnector1">
            <a:avLst/>
          </a:prstGeom>
          <a:noFill/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5" name="Google Shape;425;p18"/>
          <p:cNvCxnSpPr/>
          <p:nvPr/>
        </p:nvCxnSpPr>
        <p:spPr>
          <a:xfrm rot="10800000">
            <a:off x="2509838" y="2501901"/>
            <a:ext cx="9525" cy="731520"/>
          </a:xfrm>
          <a:prstGeom prst="straightConnector1">
            <a:avLst/>
          </a:prstGeom>
          <a:noFill/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6" name="Google Shape;426;p18"/>
          <p:cNvCxnSpPr/>
          <p:nvPr/>
        </p:nvCxnSpPr>
        <p:spPr>
          <a:xfrm rot="10800000">
            <a:off x="4629150" y="2501901"/>
            <a:ext cx="0" cy="731520"/>
          </a:xfrm>
          <a:prstGeom prst="straightConnector1">
            <a:avLst/>
          </a:prstGeom>
          <a:noFill/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7" name="Google Shape;427;p18"/>
          <p:cNvSpPr/>
          <p:nvPr/>
        </p:nvSpPr>
        <p:spPr>
          <a:xfrm>
            <a:off x="660400" y="3140075"/>
            <a:ext cx="150813" cy="176213"/>
          </a:xfrm>
          <a:prstGeom prst="roundRect">
            <a:avLst>
              <a:gd fmla="val 31750" name="adj"/>
            </a:avLst>
          </a:prstGeom>
          <a:solidFill>
            <a:srgbClr val="FF6600"/>
          </a:solidFill>
          <a:ln cap="flat" cmpd="sng" w="31750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575" lIns="36575" spcFirstLastPara="1" rIns="36575" wrap="square" tIns="3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18"/>
          <p:cNvSpPr/>
          <p:nvPr/>
        </p:nvSpPr>
        <p:spPr>
          <a:xfrm>
            <a:off x="2443163" y="3140075"/>
            <a:ext cx="152400" cy="176213"/>
          </a:xfrm>
          <a:prstGeom prst="roundRect">
            <a:avLst>
              <a:gd fmla="val 31750" name="adj"/>
            </a:avLst>
          </a:prstGeom>
          <a:solidFill>
            <a:srgbClr val="FF6600"/>
          </a:solidFill>
          <a:ln cap="flat" cmpd="sng" w="31750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575" lIns="36575" spcFirstLastPara="1" rIns="36575" wrap="square" tIns="3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18"/>
          <p:cNvSpPr/>
          <p:nvPr/>
        </p:nvSpPr>
        <p:spPr>
          <a:xfrm>
            <a:off x="4562475" y="3140075"/>
            <a:ext cx="152400" cy="176213"/>
          </a:xfrm>
          <a:prstGeom prst="roundRect">
            <a:avLst>
              <a:gd fmla="val 31750" name="adj"/>
            </a:avLst>
          </a:prstGeom>
          <a:solidFill>
            <a:srgbClr val="FF6600"/>
          </a:solidFill>
          <a:ln cap="flat" cmpd="sng" w="31750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575" lIns="36575" spcFirstLastPara="1" rIns="36575" wrap="square" tIns="3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30" name="Google Shape;430;p18"/>
          <p:cNvCxnSpPr/>
          <p:nvPr/>
        </p:nvCxnSpPr>
        <p:spPr>
          <a:xfrm rot="10800000">
            <a:off x="7437438" y="2501901"/>
            <a:ext cx="0" cy="731520"/>
          </a:xfrm>
          <a:prstGeom prst="straightConnector1">
            <a:avLst/>
          </a:prstGeom>
          <a:noFill/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1" name="Google Shape;431;p18"/>
          <p:cNvSpPr/>
          <p:nvPr/>
        </p:nvSpPr>
        <p:spPr>
          <a:xfrm>
            <a:off x="7370763" y="3175000"/>
            <a:ext cx="150812" cy="177800"/>
          </a:xfrm>
          <a:prstGeom prst="roundRect">
            <a:avLst>
              <a:gd fmla="val 31750" name="adj"/>
            </a:avLst>
          </a:prstGeom>
          <a:solidFill>
            <a:srgbClr val="FF6600"/>
          </a:solidFill>
          <a:ln cap="flat" cmpd="sng" w="31750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575" lIns="36575" spcFirstLastPara="1" rIns="36575" wrap="square" tIns="3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18"/>
          <p:cNvSpPr/>
          <p:nvPr/>
        </p:nvSpPr>
        <p:spPr>
          <a:xfrm>
            <a:off x="8339138" y="2368551"/>
            <a:ext cx="315912" cy="298450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3175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575" lIns="36575" spcFirstLastPara="1" rIns="36575" wrap="square" tIns="3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18"/>
          <p:cNvSpPr txBox="1"/>
          <p:nvPr/>
        </p:nvSpPr>
        <p:spPr>
          <a:xfrm>
            <a:off x="7535863" y="895351"/>
            <a:ext cx="1608137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36575" spcFirstLastPara="1" rIns="36575" wrap="square" tIns="36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Felicitation Event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28 March 2021</a:t>
            </a:r>
            <a:endParaRPr b="0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34" name="Google Shape;434;p18"/>
          <p:cNvCxnSpPr/>
          <p:nvPr/>
        </p:nvCxnSpPr>
        <p:spPr>
          <a:xfrm>
            <a:off x="8496300" y="1767205"/>
            <a:ext cx="0" cy="731520"/>
          </a:xfrm>
          <a:prstGeom prst="straightConnector1">
            <a:avLst/>
          </a:prstGeom>
          <a:noFill/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5" name="Google Shape;435;p18"/>
          <p:cNvSpPr/>
          <p:nvPr/>
        </p:nvSpPr>
        <p:spPr>
          <a:xfrm rot="10800000">
            <a:off x="8431213" y="1630362"/>
            <a:ext cx="150812" cy="177800"/>
          </a:xfrm>
          <a:prstGeom prst="roundRect">
            <a:avLst>
              <a:gd fmla="val 31750" name="adj"/>
            </a:avLst>
          </a:prstGeom>
          <a:solidFill>
            <a:srgbClr val="FF6600"/>
          </a:solidFill>
          <a:ln cap="flat" cmpd="sng" w="31750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575" lIns="36575" spcFirstLastPara="1" rIns="36575" wrap="square" tIns="3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18"/>
          <p:cNvSpPr/>
          <p:nvPr/>
        </p:nvSpPr>
        <p:spPr>
          <a:xfrm>
            <a:off x="152400" y="4442996"/>
            <a:ext cx="89154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Participants prepare after registering using CEL resources and through virtual support.</a:t>
            </a:r>
            <a:endParaRPr b="1" i="0" sz="1600" u="none" cap="none" strike="noStrike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E:\Steps to code\Marketing\Logo\Logo CEL with blue with white text.png" id="437" name="Google Shape;43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4850" y="7354"/>
            <a:ext cx="2019150" cy="365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9"/>
          <p:cNvSpPr txBox="1"/>
          <p:nvPr/>
        </p:nvSpPr>
        <p:spPr>
          <a:xfrm>
            <a:off x="284610" y="133350"/>
            <a:ext cx="6192390" cy="465348"/>
          </a:xfrm>
          <a:prstGeom prst="rect">
            <a:avLst/>
          </a:prstGeom>
          <a:noFill/>
          <a:ln>
            <a:noFill/>
          </a:ln>
        </p:spPr>
        <p:txBody>
          <a:bodyPr anchorCtr="0" anchor="t" bIns="47525" lIns="95075" spcFirstLastPara="1" rIns="95075" wrap="square" tIns="475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sng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What can you do to learn more?</a:t>
            </a:r>
            <a:endParaRPr b="1" i="0" sz="2400" u="sng" cap="none" strike="noStrike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19"/>
          <p:cNvSpPr txBox="1"/>
          <p:nvPr/>
        </p:nvSpPr>
        <p:spPr>
          <a:xfrm>
            <a:off x="533400" y="2290286"/>
            <a:ext cx="228600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Watch learning videos about coding concept and other skills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Irfan\Downloads\watching-tv.png" id="445" name="Google Shape;44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200" y="1339417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19"/>
          <p:cNvSpPr/>
          <p:nvPr/>
        </p:nvSpPr>
        <p:spPr>
          <a:xfrm>
            <a:off x="381000" y="1568017"/>
            <a:ext cx="457200" cy="45720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Irfan\Downloads\online-support.png" id="447" name="Google Shape;447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14800" y="320810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19"/>
          <p:cNvSpPr txBox="1"/>
          <p:nvPr/>
        </p:nvSpPr>
        <p:spPr>
          <a:xfrm>
            <a:off x="3429000" y="4168973"/>
            <a:ext cx="22860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Attend the next session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19"/>
          <p:cNvSpPr/>
          <p:nvPr/>
        </p:nvSpPr>
        <p:spPr>
          <a:xfrm>
            <a:off x="3162300" y="3436700"/>
            <a:ext cx="457200" cy="45720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9"/>
          <p:cNvSpPr txBox="1"/>
          <p:nvPr/>
        </p:nvSpPr>
        <p:spPr>
          <a:xfrm>
            <a:off x="3429000" y="2290286"/>
            <a:ext cx="22860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Watch the winners project on the website of CEL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Irfan\Downloads\resilience.png" id="451" name="Google Shape;451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14800" y="1339417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19"/>
          <p:cNvSpPr/>
          <p:nvPr/>
        </p:nvSpPr>
        <p:spPr>
          <a:xfrm>
            <a:off x="3162300" y="1568017"/>
            <a:ext cx="457200" cy="45720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Sustainable Development Goals | unfoundation.org" id="453" name="Google Shape;453;p1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19"/>
          <p:cNvSpPr txBox="1"/>
          <p:nvPr/>
        </p:nvSpPr>
        <p:spPr>
          <a:xfrm>
            <a:off x="6697639" y="2290286"/>
            <a:ext cx="228600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Learn more about Sustainable Development Goals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19"/>
          <p:cNvSpPr/>
          <p:nvPr/>
        </p:nvSpPr>
        <p:spPr>
          <a:xfrm>
            <a:off x="6603369" y="1568017"/>
            <a:ext cx="457200" cy="45720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6" name="Google Shape;456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83439" y="133941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Steps to code\Marketing\Logo\Logo CEL with blue with white text.png" id="457" name="Google Shape;457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124850" y="7354"/>
            <a:ext cx="2019150" cy="365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20"/>
          <p:cNvSpPr txBox="1"/>
          <p:nvPr/>
        </p:nvSpPr>
        <p:spPr>
          <a:xfrm>
            <a:off x="4410113" y="829665"/>
            <a:ext cx="4287390" cy="4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7525" lIns="95075" spcFirstLastPara="1" rIns="95075" wrap="square" tIns="475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sng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In collaboration with,</a:t>
            </a:r>
            <a:endParaRPr b="1" i="0" sz="2400" u="sng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each for India Logo" id="464" name="Google Shape;46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09208" y="1508939"/>
            <a:ext cx="2489200" cy="746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ans_Logo" id="465" name="Google Shape;465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54465" y="2322205"/>
            <a:ext cx="2198687" cy="749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LtdLogo" id="466" name="Google Shape;466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49095" y="1501289"/>
            <a:ext cx="120015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drobovate jpeg" id="467" name="Google Shape;467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78503" y="3148491"/>
            <a:ext cx="3141334" cy="434232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20"/>
          <p:cNvSpPr/>
          <p:nvPr/>
        </p:nvSpPr>
        <p:spPr>
          <a:xfrm>
            <a:off x="118454" y="4488665"/>
            <a:ext cx="86670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 are extremely grateful to our partners for making a concerted effort to encourage children in India to learn coding and showcase their coding talent to make this world a better place.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20"/>
          <p:cNvSpPr txBox="1"/>
          <p:nvPr/>
        </p:nvSpPr>
        <p:spPr>
          <a:xfrm>
            <a:off x="414888" y="829665"/>
            <a:ext cx="4068564" cy="4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7525" lIns="95075" spcFirstLastPara="1" rIns="95075" wrap="square" tIns="475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sng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Our Supporters</a:t>
            </a:r>
            <a:endParaRPr b="1" i="0" sz="2400" u="sng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:\Steps to code\CEL Kids Hackathon\2021\5. Partners\Tech Mahindra\TMF COV LOGO JPG.jpg" id="470" name="Google Shape;470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521783" y="3242395"/>
            <a:ext cx="2064050" cy="10803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Steps to code\Marketing\Logo\Logo CEL with blue with white text.png" id="471" name="Google Shape;471;p2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124850" y="7354"/>
            <a:ext cx="2019150" cy="365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1"/>
          <p:cNvSpPr/>
          <p:nvPr/>
        </p:nvSpPr>
        <p:spPr>
          <a:xfrm>
            <a:off x="1143000" y="2160270"/>
            <a:ext cx="6830992" cy="651061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7525" lIns="95075" spcFirstLastPara="1" rIns="95075" wrap="square" tIns="475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70C0"/>
                </a:solidFill>
                <a:latin typeface="Sigmar One"/>
                <a:ea typeface="Sigmar One"/>
                <a:cs typeface="Sigmar One"/>
                <a:sym typeface="Sigmar One"/>
              </a:rPr>
              <a:t>Code To Enhance Learning</a:t>
            </a:r>
            <a:endParaRPr b="1" i="0" sz="3200" u="none" cap="none" strike="noStrike">
              <a:solidFill>
                <a:srgbClr val="0070C0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cxnSp>
        <p:nvCxnSpPr>
          <p:cNvPr id="477" name="Google Shape;477;p21"/>
          <p:cNvCxnSpPr/>
          <p:nvPr/>
        </p:nvCxnSpPr>
        <p:spPr>
          <a:xfrm>
            <a:off x="457200" y="2983230"/>
            <a:ext cx="80010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78" name="Google Shape;478;p21"/>
          <p:cNvSpPr/>
          <p:nvPr/>
        </p:nvSpPr>
        <p:spPr>
          <a:xfrm>
            <a:off x="457200" y="4595396"/>
            <a:ext cx="80010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Website: www.codetoenhancelearning.org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"/>
          <p:cNvSpPr txBox="1"/>
          <p:nvPr/>
        </p:nvSpPr>
        <p:spPr>
          <a:xfrm>
            <a:off x="284610" y="133350"/>
            <a:ext cx="6192390" cy="465348"/>
          </a:xfrm>
          <a:prstGeom prst="rect">
            <a:avLst/>
          </a:prstGeom>
          <a:noFill/>
          <a:ln>
            <a:noFill/>
          </a:ln>
        </p:spPr>
        <p:txBody>
          <a:bodyPr anchorCtr="0" anchor="t" bIns="47525" lIns="95075" spcFirstLastPara="1" rIns="95075" wrap="square" tIns="475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sng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CEL Kids Hackathon</a:t>
            </a:r>
            <a:endParaRPr b="1" i="0" sz="2400" u="sng" cap="none" strike="noStrike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3"/>
          <p:cNvSpPr/>
          <p:nvPr/>
        </p:nvSpPr>
        <p:spPr>
          <a:xfrm>
            <a:off x="344860" y="742950"/>
            <a:ext cx="866692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CEL Kids Hackathon is an annual opportunity for kids in grade 5-9 to begin their coding journey and showcase their coding talent by solving contextual problems aligned to UN Sustainable Development Goals.</a:t>
            </a:r>
            <a:endParaRPr b="0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3"/>
          <p:cNvSpPr txBox="1"/>
          <p:nvPr/>
        </p:nvSpPr>
        <p:spPr>
          <a:xfrm>
            <a:off x="457200" y="2710994"/>
            <a:ext cx="22860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Students Register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Irfan\Downloads\register.png" id="189" name="Google Shape;18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1642399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"/>
          <p:cNvSpPr/>
          <p:nvPr/>
        </p:nvSpPr>
        <p:spPr>
          <a:xfrm>
            <a:off x="362930" y="1870999"/>
            <a:ext cx="457200" cy="45720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800" u="none" cap="none" strike="noStrik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3"/>
          <p:cNvSpPr txBox="1"/>
          <p:nvPr/>
        </p:nvSpPr>
        <p:spPr>
          <a:xfrm>
            <a:off x="3403979" y="2495550"/>
            <a:ext cx="228600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Watch learning videos about coding concept and other skills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Irfan\Downloads\watching-tv.png" id="192" name="Google Shape;19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89779" y="1642399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"/>
          <p:cNvSpPr/>
          <p:nvPr/>
        </p:nvSpPr>
        <p:spPr>
          <a:xfrm>
            <a:off x="3251579" y="1870999"/>
            <a:ext cx="457200" cy="45720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Irfan\Downloads\online-support.png" id="194" name="Google Shape;194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84328" y="1642399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"/>
          <p:cNvSpPr txBox="1"/>
          <p:nvPr/>
        </p:nvSpPr>
        <p:spPr>
          <a:xfrm>
            <a:off x="6398528" y="2603272"/>
            <a:ext cx="22860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Online Volunteers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Support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6131828" y="1870999"/>
            <a:ext cx="457200" cy="45720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"/>
          <p:cNvSpPr txBox="1"/>
          <p:nvPr/>
        </p:nvSpPr>
        <p:spPr>
          <a:xfrm>
            <a:off x="6398528" y="4119086"/>
            <a:ext cx="228600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Certificate with Personalized Feedback for all &amp; Prize Money for Winners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Irfan\Downloads\resilience.png" id="198" name="Google Shape;198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84328" y="3280886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"/>
          <p:cNvSpPr/>
          <p:nvPr/>
        </p:nvSpPr>
        <p:spPr>
          <a:xfrm>
            <a:off x="6131828" y="3509486"/>
            <a:ext cx="457200" cy="45720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Sustainable Development Goals | unfoundation.org" id="200" name="Google Shape;200;p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3"/>
          <p:cNvSpPr txBox="1"/>
          <p:nvPr/>
        </p:nvSpPr>
        <p:spPr>
          <a:xfrm>
            <a:off x="457200" y="4119086"/>
            <a:ext cx="228600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Student code on phone or computer on problem statement aligned to SDGs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362930" y="3509486"/>
            <a:ext cx="457200" cy="45720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43000" y="3280886"/>
            <a:ext cx="914400" cy="914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4" name="Google Shape;204;p3"/>
          <p:cNvGrpSpPr/>
          <p:nvPr/>
        </p:nvGrpSpPr>
        <p:grpSpPr>
          <a:xfrm>
            <a:off x="3861179" y="3395186"/>
            <a:ext cx="1371600" cy="685800"/>
            <a:chOff x="3868572" y="2965119"/>
            <a:chExt cx="1371600" cy="685800"/>
          </a:xfrm>
        </p:grpSpPr>
        <p:pic>
          <p:nvPicPr>
            <p:cNvPr descr="C:\Users\Irfan\Downloads\professor.png" id="205" name="Google Shape;205;p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868572" y="2965119"/>
              <a:ext cx="68580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Irfan\Downloads\professor (1).png" id="206" name="Google Shape;206;p3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4554372" y="2965119"/>
              <a:ext cx="685800" cy="685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7" name="Google Shape;207;p3"/>
          <p:cNvSpPr txBox="1"/>
          <p:nvPr/>
        </p:nvSpPr>
        <p:spPr>
          <a:xfrm>
            <a:off x="3403979" y="4334530"/>
            <a:ext cx="22860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Expert Evaluation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3"/>
          <p:cNvSpPr/>
          <p:nvPr/>
        </p:nvSpPr>
        <p:spPr>
          <a:xfrm>
            <a:off x="3251579" y="3509486"/>
            <a:ext cx="457200" cy="45720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:\Steps to code\Marketing\Logo\Logo CEL with blue with white text.png" id="209" name="Google Shape;209;p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124850" y="7354"/>
            <a:ext cx="2019150" cy="365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"/>
          <p:cNvSpPr txBox="1"/>
          <p:nvPr/>
        </p:nvSpPr>
        <p:spPr>
          <a:xfrm>
            <a:off x="284610" y="133350"/>
            <a:ext cx="6192390" cy="465348"/>
          </a:xfrm>
          <a:prstGeom prst="rect">
            <a:avLst/>
          </a:prstGeom>
          <a:noFill/>
          <a:ln>
            <a:noFill/>
          </a:ln>
        </p:spPr>
        <p:txBody>
          <a:bodyPr anchorCtr="0" anchor="t" bIns="47525" lIns="95075" spcFirstLastPara="1" rIns="95075" wrap="square" tIns="475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sng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How will I make Project for Hackathon?</a:t>
            </a:r>
            <a:endParaRPr b="1" i="0" sz="2400" u="sng" cap="none" strike="noStrike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4"/>
          <p:cNvSpPr/>
          <p:nvPr/>
        </p:nvSpPr>
        <p:spPr>
          <a:xfrm>
            <a:off x="609600" y="3157776"/>
            <a:ext cx="3200400" cy="1600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sng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Phone using Pocket Code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Pocket code allows you to code on smartphone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Session on Pocket Code: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4-5 pm on Saturday &amp; Sunday</a:t>
            </a:r>
            <a:endParaRPr b="0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Sustainable Development Goals | unfoundation.org" id="217" name="Google Shape;217;p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4"/>
          <p:cNvSpPr/>
          <p:nvPr/>
        </p:nvSpPr>
        <p:spPr>
          <a:xfrm>
            <a:off x="5410200" y="3157776"/>
            <a:ext cx="3200400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sng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Laptop/desktop with Scratch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Scratch allows you to code on Desktop/Laptop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Session on Scratch: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6-7 pm on Saturday &amp; Sunday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Irfan\Downloads\smartphone.png" id="219" name="Google Shape;21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200" y="1047750"/>
            <a:ext cx="1981200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Irfan\Downloads\laptop.png" id="220" name="Google Shape;22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81700" y="971550"/>
            <a:ext cx="20574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Irfan\Downloads\check.png" id="221" name="Google Shape;221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48300" y="658788"/>
            <a:ext cx="1066800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Steps to code\Marketing\Logo\Logo CEL with blue with white text.png" id="222" name="Google Shape;222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24850" y="7354"/>
            <a:ext cx="2019150" cy="365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7" name="Google Shape;227;p5"/>
          <p:cNvCxnSpPr/>
          <p:nvPr/>
        </p:nvCxnSpPr>
        <p:spPr>
          <a:xfrm>
            <a:off x="1083659" y="2724150"/>
            <a:ext cx="1659540" cy="4465"/>
          </a:xfrm>
          <a:prstGeom prst="straightConnector1">
            <a:avLst/>
          </a:prstGeom>
          <a:noFill/>
          <a:ln cap="flat" cmpd="sng" w="762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8" name="Google Shape;228;p5"/>
          <p:cNvSpPr txBox="1"/>
          <p:nvPr/>
        </p:nvSpPr>
        <p:spPr>
          <a:xfrm>
            <a:off x="990600" y="2266950"/>
            <a:ext cx="192338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C000"/>
                </a:solidFill>
                <a:latin typeface="Garamond"/>
                <a:ea typeface="Garamond"/>
                <a:cs typeface="Garamond"/>
                <a:sym typeface="Garamond"/>
              </a:rPr>
              <a:t>Norms</a:t>
            </a:r>
            <a:endParaRPr b="1" i="0" sz="2400" u="none" cap="none" strike="noStrike">
              <a:solidFill>
                <a:srgbClr val="FFC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descr="E:\Steps to code\CEL Kids Hackathon\2020\Felicitation Event\Felicitation Event Infirmation\Online\Presentation\mute-158486_1280.png" id="229" name="Google Shape;22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8080" y="803910"/>
            <a:ext cx="1005840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peech, Bubble, Communication, Speak, Sign, Dialog" id="230" name="Google Shape;230;p5"/>
          <p:cNvPicPr preferRelativeResize="0"/>
          <p:nvPr/>
        </p:nvPicPr>
        <p:blipFill rotWithShape="1">
          <a:blip r:embed="rId4">
            <a:alphaModFix/>
          </a:blip>
          <a:srcRect b="55066" l="56381" r="2859" t="0"/>
          <a:stretch/>
        </p:blipFill>
        <p:spPr>
          <a:xfrm>
            <a:off x="3688080" y="2190750"/>
            <a:ext cx="1005840" cy="979598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5"/>
          <p:cNvSpPr txBox="1"/>
          <p:nvPr/>
        </p:nvSpPr>
        <p:spPr>
          <a:xfrm>
            <a:off x="4876800" y="880110"/>
            <a:ext cx="30480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Overlock"/>
                <a:ea typeface="Overlock"/>
                <a:cs typeface="Overlock"/>
                <a:sym typeface="Overlock"/>
              </a:rPr>
              <a:t>Keep your audio on mute when you are not speaking</a:t>
            </a:r>
            <a:endParaRPr b="0" i="0" sz="1600" u="none" cap="none" strike="noStrike">
              <a:solidFill>
                <a:srgbClr val="FFFFFF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232" name="Google Shape;232;p5"/>
          <p:cNvSpPr txBox="1"/>
          <p:nvPr/>
        </p:nvSpPr>
        <p:spPr>
          <a:xfrm>
            <a:off x="4876800" y="2253829"/>
            <a:ext cx="32766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Overlock"/>
                <a:ea typeface="Overlock"/>
                <a:cs typeface="Overlock"/>
                <a:sym typeface="Overlock"/>
              </a:rPr>
              <a:t>Use chat box to ask question/comment/appreciate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5"/>
          <p:cNvSpPr txBox="1"/>
          <p:nvPr/>
        </p:nvSpPr>
        <p:spPr>
          <a:xfrm>
            <a:off x="3688080" y="2526661"/>
            <a:ext cx="100584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Overlock"/>
                <a:ea typeface="Overlock"/>
                <a:cs typeface="Overlock"/>
                <a:sym typeface="Overlock"/>
              </a:rPr>
              <a:t>Chat</a:t>
            </a:r>
            <a:endParaRPr b="0" i="0" sz="1400" u="none" cap="none" strike="noStrike">
              <a:solidFill>
                <a:srgbClr val="FFFFFF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234" name="Google Shape;234;p5"/>
          <p:cNvSpPr txBox="1"/>
          <p:nvPr/>
        </p:nvSpPr>
        <p:spPr>
          <a:xfrm>
            <a:off x="4876800" y="3714750"/>
            <a:ext cx="27432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Overlock"/>
                <a:ea typeface="Overlock"/>
                <a:cs typeface="Overlock"/>
                <a:sym typeface="Overlock"/>
              </a:rPr>
              <a:t>Take notes</a:t>
            </a:r>
            <a:endParaRPr b="0" i="0" sz="1600" u="none" cap="none" strike="noStrike">
              <a:solidFill>
                <a:srgbClr val="FFFFFF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descr="C:\Users\Irfan\Downloads\notes.png" id="235" name="Google Shape;235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18560" y="3409950"/>
            <a:ext cx="1005840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Steps to code\Marketing\Logo\Logo CEL with blue with white text.png" id="236" name="Google Shape;236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24850" y="7354"/>
            <a:ext cx="2019150" cy="365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"/>
          <p:cNvSpPr txBox="1"/>
          <p:nvPr/>
        </p:nvSpPr>
        <p:spPr>
          <a:xfrm>
            <a:off x="1752600" y="2074843"/>
            <a:ext cx="556260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Lesson </a:t>
            </a:r>
            <a:r>
              <a:rPr b="1" lang="en-US" sz="2800">
                <a:solidFill>
                  <a:schemeClr val="dk1"/>
                </a:solidFill>
              </a:rPr>
              <a:t>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solidFill>
                  <a:schemeClr val="dk1"/>
                </a:solidFill>
              </a:rPr>
              <a:t>E Catalogue</a:t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:\Steps to code\Marketing\Logo\Logo CEL with blue with white text.png" id="243" name="Google Shape;24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4850" y="7354"/>
            <a:ext cx="2019150" cy="365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b47ae2dd61_0_0"/>
          <p:cNvSpPr txBox="1"/>
          <p:nvPr/>
        </p:nvSpPr>
        <p:spPr>
          <a:xfrm>
            <a:off x="481647" y="263164"/>
            <a:ext cx="81807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Objective: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2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We will make an application</a:t>
            </a:r>
            <a:r>
              <a:rPr lang="en-US" sz="2400">
                <a:solidFill>
                  <a:schemeClr val="dk1"/>
                </a:solidFill>
              </a:rPr>
              <a:t> </a:t>
            </a:r>
            <a:r>
              <a:rPr lang="en-US" sz="2200">
                <a:solidFill>
                  <a:srgbClr val="980000"/>
                </a:solidFill>
              </a:rPr>
              <a:t>e-catalogue for the library.</a:t>
            </a:r>
            <a:endParaRPr b="1" i="0" sz="16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:\Steps to code\Marketing\Logo\Logo CEL with blue with white text.png" id="250" name="Google Shape;250;gb47ae2dd61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4850" y="7354"/>
            <a:ext cx="201915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gb47ae2dd61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72875" y="1481100"/>
            <a:ext cx="4308975" cy="317455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gb47ae2dd61_0_0"/>
          <p:cNvSpPr txBox="1"/>
          <p:nvPr/>
        </p:nvSpPr>
        <p:spPr>
          <a:xfrm rot="957794">
            <a:off x="6035315" y="1649967"/>
            <a:ext cx="2780521" cy="799727"/>
          </a:xfrm>
          <a:prstGeom prst="rect">
            <a:avLst/>
          </a:prstGeom>
          <a:solidFill>
            <a:schemeClr val="lt1"/>
          </a:solidFill>
          <a:ln cap="flat" cmpd="sng" w="264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Let’s look at the project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b47ae2dd61_0_833"/>
          <p:cNvSpPr txBox="1"/>
          <p:nvPr/>
        </p:nvSpPr>
        <p:spPr>
          <a:xfrm>
            <a:off x="582447" y="342900"/>
            <a:ext cx="8028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Let’s Recall: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gb47ae2dd61_0_833"/>
          <p:cNvSpPr/>
          <p:nvPr/>
        </p:nvSpPr>
        <p:spPr>
          <a:xfrm>
            <a:off x="366225" y="991625"/>
            <a:ext cx="7412100" cy="6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What is Sequence?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b="1" i="0" lang="en-US" sz="1800" u="none" cap="none" strike="noStrike">
                <a:solidFill>
                  <a:srgbClr val="A43925"/>
                </a:solidFill>
                <a:latin typeface="Arial"/>
                <a:ea typeface="Arial"/>
                <a:cs typeface="Arial"/>
                <a:sym typeface="Arial"/>
              </a:rPr>
              <a:t>A logical Order</a:t>
            </a:r>
            <a:endParaRPr b="1" i="0" sz="1800" u="none" cap="none" strike="noStrike">
              <a:solidFill>
                <a:srgbClr val="A439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gb47ae2dd61_0_833"/>
          <p:cNvSpPr txBox="1"/>
          <p:nvPr/>
        </p:nvSpPr>
        <p:spPr>
          <a:xfrm>
            <a:off x="366225" y="1715350"/>
            <a:ext cx="7932900" cy="6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What is Events?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1" i="0" lang="en-US" sz="1800" u="none" cap="none" strike="noStrike">
                <a:solidFill>
                  <a:srgbClr val="A43925"/>
                </a:solidFill>
                <a:latin typeface="Arial"/>
                <a:ea typeface="Arial"/>
                <a:cs typeface="Arial"/>
                <a:sym typeface="Arial"/>
              </a:rPr>
              <a:t>An event in an action due to which something happens.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gb47ae2dd61_0_833"/>
          <p:cNvSpPr txBox="1"/>
          <p:nvPr/>
        </p:nvSpPr>
        <p:spPr>
          <a:xfrm>
            <a:off x="366225" y="2439075"/>
            <a:ext cx="8094300" cy="6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What is Loop?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b="1" i="0" lang="en-US" sz="1800" u="none" cap="none" strike="noStrike">
                <a:solidFill>
                  <a:srgbClr val="A43925"/>
                </a:solidFill>
                <a:latin typeface="Arial"/>
                <a:ea typeface="Arial"/>
                <a:cs typeface="Arial"/>
                <a:sym typeface="Arial"/>
              </a:rPr>
              <a:t>Repeats a sequence of instructions </a:t>
            </a:r>
            <a:r>
              <a:rPr b="0" i="0" lang="en-US" sz="1800" u="none" cap="none" strike="noStrike">
                <a:solidFill>
                  <a:srgbClr val="A439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gb47ae2dd61_0_833"/>
          <p:cNvSpPr txBox="1"/>
          <p:nvPr/>
        </p:nvSpPr>
        <p:spPr>
          <a:xfrm>
            <a:off x="366225" y="3162800"/>
            <a:ext cx="7653300" cy="7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What is Nested Loop?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A43925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1" i="0" lang="en-US" sz="1800" u="none" cap="none" strike="noStrike">
                <a:solidFill>
                  <a:srgbClr val="A43925"/>
                </a:solidFill>
                <a:latin typeface="Arial"/>
                <a:ea typeface="Arial"/>
                <a:cs typeface="Arial"/>
                <a:sym typeface="Arial"/>
              </a:rPr>
              <a:t> Loop within a Loop.</a:t>
            </a:r>
            <a:endParaRPr b="1" i="0" sz="1800" u="none" cap="none" strike="noStrike">
              <a:solidFill>
                <a:srgbClr val="A439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:\Steps to code\Marketing\Logo\Logo CEL with blue with white text.png" id="263" name="Google Shape;263;gb47ae2dd61_0_8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4850" y="-27327"/>
            <a:ext cx="2019150" cy="36576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gb47ae2dd61_0_833"/>
          <p:cNvSpPr/>
          <p:nvPr/>
        </p:nvSpPr>
        <p:spPr>
          <a:xfrm>
            <a:off x="291075" y="3886525"/>
            <a:ext cx="82446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 What is Conditionals?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b="1" i="0" lang="en-US" sz="18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Conditionals are expressions that evaluate to either true or false.</a:t>
            </a:r>
            <a:endParaRPr b="1" i="0" sz="18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b4808a35ef_1_2"/>
          <p:cNvSpPr txBox="1"/>
          <p:nvPr/>
        </p:nvSpPr>
        <p:spPr>
          <a:xfrm>
            <a:off x="582447" y="342900"/>
            <a:ext cx="8028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Let’s Recall: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gb4808a35ef_1_2"/>
          <p:cNvSpPr txBox="1"/>
          <p:nvPr/>
        </p:nvSpPr>
        <p:spPr>
          <a:xfrm>
            <a:off x="366225" y="895525"/>
            <a:ext cx="8244600" cy="6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6. What is Parallelism?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1" i="0" lang="en-US" sz="18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The ability of the brain to do many things (aka, processes) at once</a:t>
            </a:r>
            <a:endParaRPr b="1" i="0" sz="18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gb4808a35ef_1_2"/>
          <p:cNvSpPr txBox="1"/>
          <p:nvPr/>
        </p:nvSpPr>
        <p:spPr>
          <a:xfrm>
            <a:off x="327675" y="1683050"/>
            <a:ext cx="8321700" cy="6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7. What is Broadcasting?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A43925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b="1" i="0" lang="en-US" sz="18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Instructions are transmitted from a sprite or backdrop to cause other things to happen.</a:t>
            </a:r>
            <a:r>
              <a:rPr b="0" i="0" lang="en-US" sz="1800" u="none" cap="none" strike="noStrike">
                <a:solidFill>
                  <a:srgbClr val="A43925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gb4808a35ef_1_2"/>
          <p:cNvSpPr txBox="1"/>
          <p:nvPr/>
        </p:nvSpPr>
        <p:spPr>
          <a:xfrm>
            <a:off x="366225" y="2738400"/>
            <a:ext cx="8028300" cy="9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What are Operators?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1" i="0" lang="en-US" sz="18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6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Operators are a part of an expression and allows us to operate on values i.e. operands. The expression returns a value.</a:t>
            </a:r>
            <a:endParaRPr b="1" i="0" sz="14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:\Steps to code\Marketing\Logo\Logo CEL with blue with white text.png" id="274" name="Google Shape;274;gb4808a35ef_1_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4850" y="-27327"/>
            <a:ext cx="2019150" cy="36576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gb4808a35ef_1_2"/>
          <p:cNvSpPr txBox="1"/>
          <p:nvPr/>
        </p:nvSpPr>
        <p:spPr>
          <a:xfrm>
            <a:off x="432375" y="3860950"/>
            <a:ext cx="83217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/>
              <a:t>9. What is Variable?</a:t>
            </a:r>
            <a:endParaRPr b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/>
              <a:t>    </a:t>
            </a:r>
            <a:r>
              <a:rPr b="1" lang="en-US" sz="1600">
                <a:solidFill>
                  <a:srgbClr val="980000"/>
                </a:solidFill>
                <a:highlight>
                  <a:srgbClr val="FFFFFF"/>
                </a:highlight>
              </a:rPr>
              <a:t>Variables are used to store information to be referenced and manipulated in a computer program.</a:t>
            </a:r>
            <a:endParaRPr b="1" sz="1600">
              <a:solidFill>
                <a:srgbClr val="980000"/>
              </a:solidFill>
            </a:endParaRPr>
          </a:p>
        </p:txBody>
      </p: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Irfan</dc:creator>
</cp:coreProperties>
</file>